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65" r:id="rId2"/>
    <p:sldId id="274" r:id="rId3"/>
    <p:sldId id="316" r:id="rId4"/>
    <p:sldId id="307" r:id="rId5"/>
    <p:sldId id="308" r:id="rId6"/>
    <p:sldId id="309" r:id="rId7"/>
    <p:sldId id="310" r:id="rId8"/>
    <p:sldId id="311" r:id="rId9"/>
    <p:sldId id="312" r:id="rId10"/>
    <p:sldId id="313" r:id="rId11"/>
    <p:sldId id="317" r:id="rId12"/>
    <p:sldId id="314" r:id="rId13"/>
  </p:sldIdLst>
  <p:sldSz cx="12192000" cy="6858000"/>
  <p:notesSz cx="6954838" cy="9240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B6D680A-7E74-6718-DB08-5705BC2CA5EE}" name="Anushay Tauqeer (AUC Law)" initials="AT" userId="Anushay Tauqeer (AUC Law)" providerId="None"/>
  <p188:author id="{36FFA593-A60D-8972-0B2D-303A22181C69}" name="Ahmed Uzair" initials="AU" userId="Ahmed Uzair" providerId="None"/>
  <p188:author id="{67F9E2D0-64E9-B74C-E19B-AB1850565F1E}" name="Zain Saeed" initials="ZS" userId="955513b059d15882" providerId="Windows Liv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in Saeed" initials="ZS" lastIdx="2" clrIdx="0">
    <p:extLst>
      <p:ext uri="{19B8F6BF-5375-455C-9EA6-DF929625EA0E}">
        <p15:presenceInfo xmlns:p15="http://schemas.microsoft.com/office/powerpoint/2012/main" userId="955513b059d15882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0066FF"/>
    <a:srgbClr val="FFFFFF"/>
    <a:srgbClr val="15093F"/>
    <a:srgbClr val="2C0296"/>
    <a:srgbClr val="94043B"/>
    <a:srgbClr val="4AF4F8"/>
    <a:srgbClr val="FF00FF"/>
    <a:srgbClr val="3DB3CB"/>
    <a:srgbClr val="F0E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3874" autoAdjust="0"/>
  </p:normalViewPr>
  <p:slideViewPr>
    <p:cSldViewPr snapToGrid="0">
      <p:cViewPr varScale="1">
        <p:scale>
          <a:sx n="76" d="100"/>
          <a:sy n="76" d="100"/>
        </p:scale>
        <p:origin x="296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2946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3B567B9-C035-4265-B8A6-049762CF87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931CAE-ABA4-44A6-85BC-018B834C6B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02F32ECB-5265-42BA-B02E-1232E03004C3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542069-A1F2-42CF-AB44-8FE759B7B03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CA4E80-2B2F-4436-831C-94A8C46A60D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39466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CB39C9F7-FDEC-481A-8D86-64556E0F55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63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3647"/>
          </a:xfrm>
          <a:prstGeom prst="rect">
            <a:avLst/>
          </a:prstGeom>
        </p:spPr>
        <p:txBody>
          <a:bodyPr vert="horz" lIns="92546" tIns="46273" rIns="92546" bIns="46273" rtlCol="0"/>
          <a:lstStyle>
            <a:lvl1pPr algn="r">
              <a:defRPr sz="1200"/>
            </a:lvl1pPr>
          </a:lstStyle>
          <a:p>
            <a:fld id="{D39EBC30-421B-4ED8-9046-618E25228F6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06438" y="1155700"/>
            <a:ext cx="5541962" cy="3117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6" tIns="46273" rIns="92546" bIns="462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47153"/>
            <a:ext cx="5563870" cy="3638580"/>
          </a:xfrm>
          <a:prstGeom prst="rect">
            <a:avLst/>
          </a:prstGeom>
        </p:spPr>
        <p:txBody>
          <a:bodyPr vert="horz" lIns="92546" tIns="46273" rIns="92546" bIns="4627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777193"/>
            <a:ext cx="3013763" cy="463646"/>
          </a:xfrm>
          <a:prstGeom prst="rect">
            <a:avLst/>
          </a:prstGeom>
        </p:spPr>
        <p:txBody>
          <a:bodyPr vert="horz" lIns="92546" tIns="46273" rIns="92546" bIns="46273" rtlCol="0" anchor="b"/>
          <a:lstStyle>
            <a:lvl1pPr algn="r">
              <a:defRPr sz="1200"/>
            </a:lvl1pPr>
          </a:lstStyle>
          <a:p>
            <a:fld id="{D9B1AC21-11B1-4947-9CD7-43A96494EC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513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752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831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874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19893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613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068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98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3497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390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801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B1AC21-11B1-4947-9CD7-43A96494EC5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89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49F59-EDE2-C4C6-0ACD-349C7AD043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8D39B3-6411-E67B-7101-EE38BF601F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0973C-3AC4-2DE0-D481-8172E216C7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54E9D5-134A-2A2C-300A-EA8785FC7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AFBCB9-8579-B933-8275-019100198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55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18F68-6F3F-5217-3305-676751153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996B61-0ADB-4D5A-4022-074C424FA3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4BE46A-782C-606F-1158-EC64CF06E0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0D092F-CBBA-DB83-DB70-3758C5BF9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858E1-53B4-B3BF-3A58-44CBA3898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EE546880-50A6-4D66-A61F-5C2FC4E7888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4" y="6281252"/>
            <a:ext cx="1866816" cy="42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C8FC110-8AB4-4849-B5C0-6F1787C164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859" y="6261070"/>
            <a:ext cx="1171319" cy="4434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8B3DE34-2EB8-4245-A7A6-2C709CA8FBC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75771" y="6261070"/>
            <a:ext cx="1276592" cy="5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26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FA248DA-9697-4B61-7FEC-D59A312E3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1DEE4D-DF7F-0E64-5A4A-537A08B202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4F32C-7907-009A-A1C2-A0D74277A7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BE05C-A65C-4FA0-259D-52009FF2B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A23926-150C-CFB8-BA31-9D2B4352C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56760148-A959-4744-8CDC-9E89AC205F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4" y="6281252"/>
            <a:ext cx="1866816" cy="42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4435806-CD31-48AB-8521-C7F0116C86E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859" y="6261070"/>
            <a:ext cx="1171319" cy="4434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8DDE526-5679-4303-AF34-253D2E94BD5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75771" y="6261070"/>
            <a:ext cx="1276592" cy="5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772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7745A-5F8E-14AB-68E9-E17F26EF0E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7BA086-93EF-CA71-13B1-5D2AA4378A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31795"/>
            <a:ext cx="10515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377F2-BBC1-69BB-77BC-699563C5D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D7F65-3663-2F74-F4D5-59D661546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3EF0396-9D79-4B6F-AA80-0FA051E45E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16358" y="6204501"/>
            <a:ext cx="1758376" cy="576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97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B5D95-257A-D450-CF94-83EB13053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1E03B7-108D-8716-1E89-A1DDB32F2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08C8D-7EBC-E3D3-AA68-0EACA52FC0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76658-6834-2330-1058-EC8E401DE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09123F-22EF-F3A1-2E48-ABC11085F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4">
            <a:extLst>
              <a:ext uri="{FF2B5EF4-FFF2-40B4-BE49-F238E27FC236}">
                <a16:creationId xmlns:a16="http://schemas.microsoft.com/office/drawing/2014/main" id="{DC8D2628-5717-451C-8490-4D8D75C1F90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4" y="6281252"/>
            <a:ext cx="1866816" cy="42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0962982E-F0BF-470B-BC52-61832C8D6E0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859" y="6261070"/>
            <a:ext cx="1171319" cy="44342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3AFB24-330F-4498-9681-CAEC8E76F44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75771" y="6261070"/>
            <a:ext cx="1276592" cy="5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670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E025C-67CF-CA36-5990-D01132975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A20B4-2B78-4A9D-82F3-F2989F30CF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BE6AD-73BA-5BA9-77A0-EB6EF675D6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9769A-D147-F37E-4CAA-A5F554D1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AF721C-AAC2-D85B-6766-259A6466D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E28C4E-C09C-7E41-6B50-4FFC08300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B034F41B-178E-4F4D-9CB6-46F7CF5091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4" y="6281252"/>
            <a:ext cx="1866816" cy="42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979F3C7-68DC-4232-8C6A-CF3866D42D1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859" y="6261070"/>
            <a:ext cx="1171319" cy="4434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4145F05-DB28-4923-95B0-0F0698C12A67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75771" y="6261070"/>
            <a:ext cx="1276592" cy="5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40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D3DEA8-ABAA-0FA1-1DC0-C3399041B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3B0CB9-0D12-C54E-AECE-B2B16247F6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D35EFF-5527-FB63-F2F8-82149F728D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2BE794-FBFB-830F-D89B-031805988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000609-8B9B-1A6D-894D-C76E9C935D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74C2DE3-28F7-7800-D674-86E6C99548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15B6DB-2B16-521A-8B76-D1AE65C42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78E994-345D-DF58-A249-12183D323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A3F3C38D-2C43-4D6C-BA17-F7E3CD3C4F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4" y="6281252"/>
            <a:ext cx="1866816" cy="42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B240165-301D-4965-925C-32CB4A111A5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859" y="6261070"/>
            <a:ext cx="1171319" cy="44342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950E668-88F4-4BC2-8046-73B6B7D4FF7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75771" y="6261070"/>
            <a:ext cx="1276592" cy="5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4739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703B2-69B8-963C-9575-00BA5CE2C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E1E44C-A3A4-0E53-0D44-1ED1C45F3F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7995C6-4581-F608-36DC-EBD9FD140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08A4CB-C3E1-BD72-2227-3B55A8EE0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E0000926-5060-4A6C-8D09-0CDA87A539D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4" y="6281252"/>
            <a:ext cx="1866816" cy="42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86636A5-AC8C-4143-A545-6AD32D841C6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859" y="6261070"/>
            <a:ext cx="1171319" cy="44342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1096669-5DAB-464C-8966-96DFF22B4FFC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75771" y="6261070"/>
            <a:ext cx="1276592" cy="5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75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0C324B-11EB-4DFE-50C9-F1A87EAA30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648255-BA16-63BD-C157-70271346C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DF6B9E-F24E-CD91-0554-39493B54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C834D4-A85B-41FA-8DB4-66611609E40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4" y="6281252"/>
            <a:ext cx="1866816" cy="42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54F0A52-85BE-4857-B6BF-97E85277E6E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859" y="6261070"/>
            <a:ext cx="1171319" cy="44342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D15878F-46D5-4EA4-95BF-E089F4968BC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75771" y="6261070"/>
            <a:ext cx="1276592" cy="5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104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1413B-E164-7241-651A-3D80908A7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4D7E18-D561-6DBC-BE1A-4840195BC9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248A1-BE3E-9351-ED0C-859AA6123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AA624F-EFA3-69A0-30F8-C2D234C6AFB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F6BD99-8EB6-035C-4FD9-CF2A935CF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15E13-E0BD-BCE6-4C59-B855998E16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1A8C6D76-6C91-48AD-B934-4813CA32609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4" y="6281252"/>
            <a:ext cx="1866816" cy="42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89CDA2E-7876-4811-BA52-CCA9B8FAB2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859" y="6261070"/>
            <a:ext cx="1171319" cy="4434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49D731F-C278-4D01-B8E0-9D62D61000A8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75771" y="6261070"/>
            <a:ext cx="1276592" cy="5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843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FE547-7F2D-6DF6-36AC-A0F2CE604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A49026-FBBC-0457-16F3-4BBE85BE02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58BC83-051D-C760-8C1C-431365A4D8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F38673-3459-1965-68E2-D0A37924C3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ABC7644-712D-45B0-8EE1-74616EADFCBA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27AEB2-3DA0-530F-48F6-DE8062165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1E8119-72BE-674A-8E42-82CAFD579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C2FAED-46D4-4933-B8C7-E4438526F34A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1178390C-BF24-4D92-BD6D-3CF0BACE71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204" y="6281252"/>
            <a:ext cx="1866816" cy="423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DF105C5-517A-42A4-909E-FE6B37E0179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190859" y="6261070"/>
            <a:ext cx="1171319" cy="44342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FDAA1A3-3DAA-471B-8A65-BC57363B25C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5575771" y="6261070"/>
            <a:ext cx="1276592" cy="512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16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C5794E-EDB7-EAA5-6FFF-7C074CA15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F3283D-0409-8421-54CE-75D52E500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7932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6698F7DF-8555-FFD2-CA63-8E8484EC78F7}"/>
              </a:ext>
            </a:extLst>
          </p:cNvPr>
          <p:cNvSpPr txBox="1"/>
          <p:nvPr/>
        </p:nvSpPr>
        <p:spPr>
          <a:xfrm>
            <a:off x="258286" y="2745148"/>
            <a:ext cx="1130887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Project Name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14C08B-CC68-0735-0ECE-1096CD5254C1}"/>
              </a:ext>
            </a:extLst>
          </p:cNvPr>
          <p:cNvSpPr txBox="1"/>
          <p:nvPr/>
        </p:nvSpPr>
        <p:spPr>
          <a:xfrm>
            <a:off x="298391" y="1180621"/>
            <a:ext cx="114821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Startup Pitch Deck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69A9F84-1713-47B7-889B-082D1E8B0955}"/>
              </a:ext>
            </a:extLst>
          </p:cNvPr>
          <p:cNvCxnSpPr>
            <a:cxnSpLocks/>
          </p:cNvCxnSpPr>
          <p:nvPr/>
        </p:nvCxnSpPr>
        <p:spPr>
          <a:xfrm>
            <a:off x="282349" y="417096"/>
            <a:ext cx="11498171" cy="0"/>
          </a:xfrm>
          <a:prstGeom prst="line">
            <a:avLst/>
          </a:prstGeom>
          <a:solidFill>
            <a:schemeClr val="accent4">
              <a:lumMod val="5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ACA6E760-C875-4623-9179-2FADCB0ACC80}"/>
              </a:ext>
            </a:extLst>
          </p:cNvPr>
          <p:cNvCxnSpPr>
            <a:cxnSpLocks/>
          </p:cNvCxnSpPr>
          <p:nvPr/>
        </p:nvCxnSpPr>
        <p:spPr>
          <a:xfrm>
            <a:off x="370581" y="6241262"/>
            <a:ext cx="11409939" cy="0"/>
          </a:xfrm>
          <a:prstGeom prst="line">
            <a:avLst/>
          </a:prstGeom>
          <a:solidFill>
            <a:schemeClr val="accent4">
              <a:lumMod val="50000"/>
            </a:schemeClr>
          </a:solidFill>
          <a:ln w="57150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50E1F69-AA38-473F-9A59-452E2DF9F861}"/>
              </a:ext>
            </a:extLst>
          </p:cNvPr>
          <p:cNvSpPr txBox="1"/>
          <p:nvPr/>
        </p:nvSpPr>
        <p:spPr>
          <a:xfrm>
            <a:off x="2352181" y="3682731"/>
            <a:ext cx="71210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PRESENTED BY</a:t>
            </a:r>
          </a:p>
          <a:p>
            <a:pPr algn="ctr"/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Startup Name </a:t>
            </a:r>
          </a:p>
          <a:p>
            <a:pPr algn="ctr"/>
            <a:r>
              <a:rPr lang="en-US" sz="28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(LOGO) </a:t>
            </a:r>
          </a:p>
        </p:txBody>
      </p:sp>
    </p:spTree>
    <p:extLst>
      <p:ext uri="{BB962C8B-B14F-4D97-AF65-F5344CB8AC3E}">
        <p14:creationId xmlns:p14="http://schemas.microsoft.com/office/powerpoint/2010/main" val="3622032653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8: Strategy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Historic and targeted key KPIs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Existing customer base and expansion plans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Mergers / Acquisitions Potential / Exit Strategy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Risk Management Plan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B0F757-D00A-4410-8BA9-DE7086DE8265}"/>
              </a:ext>
            </a:extLst>
          </p:cNvPr>
          <p:cNvSpPr/>
          <p:nvPr/>
        </p:nvSpPr>
        <p:spPr>
          <a:xfrm>
            <a:off x="5992837" y="3094892"/>
            <a:ext cx="5050301" cy="219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Key Aspects of the  Strategy</a:t>
            </a:r>
          </a:p>
        </p:txBody>
      </p:sp>
    </p:spTree>
    <p:extLst>
      <p:ext uri="{BB962C8B-B14F-4D97-AF65-F5344CB8AC3E}">
        <p14:creationId xmlns:p14="http://schemas.microsoft.com/office/powerpoint/2010/main" val="2017670656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9: Grant Amount Sought and Use of Funds 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841AFAC-6922-4AB3-B70C-1467C112B0FD}"/>
              </a:ext>
            </a:extLst>
          </p:cNvPr>
          <p:cNvSpPr txBox="1">
            <a:spLocks/>
          </p:cNvSpPr>
          <p:nvPr/>
        </p:nvSpPr>
        <p:spPr>
          <a:xfrm>
            <a:off x="495300" y="12827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Details of investments raised to date and in the current round.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Grant Amount Sought and Use of Funds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Proposed Milestones and </a:t>
            </a:r>
            <a:r>
              <a:rPr lang="en-US" sz="1700">
                <a:latin typeface="Helvetica" panose="020B0604020202020204" pitchFamily="34" charset="0"/>
                <a:cs typeface="Helvetica" panose="020B0604020202020204" pitchFamily="34" charset="0"/>
              </a:rPr>
              <a:t>disbursements requirements</a:t>
            </a: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7883957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10: Reserve Slide(s)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Do not include these slides in the main presentation but it can be your ‘secret weapon’ that you can refer to during the Q&amp;A if the need be, because Q&amp;A is often the most part of idea pitch presentations!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Information that you may like to keep in the reserve</a:t>
            </a:r>
          </a:p>
        </p:txBody>
      </p:sp>
    </p:spTree>
    <p:extLst>
      <p:ext uri="{BB962C8B-B14F-4D97-AF65-F5344CB8AC3E}">
        <p14:creationId xmlns:p14="http://schemas.microsoft.com/office/powerpoint/2010/main" val="3540042561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Startup Profile – Key Aspects to be covered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899" y="936443"/>
            <a:ext cx="8156523" cy="4806286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To better present, the startups will showcase the following information: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Impact and alignment with PSF objectives </a:t>
            </a:r>
            <a:r>
              <a:rPr lang="en-US" sz="2500" dirty="0">
                <a:latin typeface="Helvetica" panose="020B0604020202020204" pitchFamily="34" charset="0"/>
                <a:cs typeface="Helvetica" panose="020B0604020202020204" pitchFamily="34" charset="0"/>
              </a:rPr>
              <a:t>(</a:t>
            </a:r>
            <a:r>
              <a:rPr lang="en-US" sz="2500" dirty="0"/>
              <a:t>technology, FDI, tech exports, investor confidence, long-term economic impact) and / or </a:t>
            </a:r>
            <a:r>
              <a:rPr lang="en-US" sz="2500" dirty="0" err="1"/>
              <a:t>Uraan</a:t>
            </a:r>
            <a:r>
              <a:rPr lang="en-US" sz="2500" dirty="0"/>
              <a:t> Pakistan 5 Es</a:t>
            </a:r>
            <a:endParaRPr lang="en-US" sz="25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Incorporation Year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Legal Status, Ownership/ CAP table / UBO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Industry / Sector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Product Description: Functionality, Technical Architecture, customer feedback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Business Model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Market Analysis – TAM, SAM, Comparative Analysis, Marketing &amp; Sales Channels 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Historical &amp; Projected Financials. 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Key KPIs, Traction and metrics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Details of investments raised to date and in the current round. 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Grant Amount Sought and Use of Funds 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Key team members, Customers, Awards and Media Recognition. 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Exit Potential / Plan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Any other information considered relevant </a:t>
            </a:r>
          </a:p>
          <a:p>
            <a:pPr marL="342900" indent="-342900" algn="l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en-US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This is the basic guidelines for the content of the Pitch Deck by the Startups to the Evaluation Committee.</a:t>
            </a:r>
          </a:p>
          <a:p>
            <a:pPr>
              <a:lnSpc>
                <a:spcPct val="100000"/>
              </a:lnSpc>
            </a:pP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>
              <a:lnSpc>
                <a:spcPct val="100000"/>
              </a:lnSpc>
            </a:pP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3D67882E-2F98-419A-8C46-C4FD4467B8AD}"/>
              </a:ext>
            </a:extLst>
          </p:cNvPr>
          <p:cNvGrpSpPr/>
          <p:nvPr/>
        </p:nvGrpSpPr>
        <p:grpSpPr>
          <a:xfrm>
            <a:off x="8811445" y="1465755"/>
            <a:ext cx="2931376" cy="4470836"/>
            <a:chOff x="8864584" y="1260125"/>
            <a:chExt cx="2931376" cy="4676466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EA64CB98-E292-424E-BC51-597CC0C64BDC}"/>
                </a:ext>
              </a:extLst>
            </p:cNvPr>
            <p:cNvSpPr/>
            <p:nvPr/>
          </p:nvSpPr>
          <p:spPr>
            <a:xfrm>
              <a:off x="8864584" y="1260125"/>
              <a:ext cx="2931376" cy="6835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Revenue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A02923D-60A3-4156-8CF9-2B2D469B8731}"/>
                </a:ext>
              </a:extLst>
            </p:cNvPr>
            <p:cNvSpPr/>
            <p:nvPr/>
          </p:nvSpPr>
          <p:spPr>
            <a:xfrm>
              <a:off x="8864584" y="2052249"/>
              <a:ext cx="2931376" cy="6835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Key Product / Service Item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99FD503-527B-4977-8498-D5C04B144308}"/>
                </a:ext>
              </a:extLst>
            </p:cNvPr>
            <p:cNvSpPr/>
            <p:nvPr/>
          </p:nvSpPr>
          <p:spPr>
            <a:xfrm>
              <a:off x="8864584" y="2853112"/>
              <a:ext cx="2931376" cy="6835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Traction &amp; Achievement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C35A261-1F97-40DB-947D-819B1D6B8E88}"/>
                </a:ext>
              </a:extLst>
            </p:cNvPr>
            <p:cNvSpPr/>
            <p:nvPr/>
          </p:nvSpPr>
          <p:spPr>
            <a:xfrm>
              <a:off x="8864584" y="3645236"/>
              <a:ext cx="2931376" cy="6835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Market Opportunity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B4B9BA3-0062-4F21-8CED-A4B1CF420497}"/>
                </a:ext>
              </a:extLst>
            </p:cNvPr>
            <p:cNvSpPr/>
            <p:nvPr/>
          </p:nvSpPr>
          <p:spPr>
            <a:xfrm>
              <a:off x="8864584" y="4460966"/>
              <a:ext cx="2931376" cy="6835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Industry Size &amp; Growth Potential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68BFE5F6-AF02-45F0-AFA5-0B337EBE685C}"/>
                </a:ext>
              </a:extLst>
            </p:cNvPr>
            <p:cNvSpPr/>
            <p:nvPr/>
          </p:nvSpPr>
          <p:spPr>
            <a:xfrm>
              <a:off x="8864584" y="5253090"/>
              <a:ext cx="2931376" cy="68350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Other Aspects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3E416CF4-9513-46AA-98F3-862EADBD2EDA}"/>
              </a:ext>
            </a:extLst>
          </p:cNvPr>
          <p:cNvSpPr/>
          <p:nvPr/>
        </p:nvSpPr>
        <p:spPr>
          <a:xfrm>
            <a:off x="8811445" y="914976"/>
            <a:ext cx="2931376" cy="456701"/>
          </a:xfrm>
          <a:prstGeom prst="rect">
            <a:avLst/>
          </a:prstGeom>
          <a:noFill/>
          <a:ln w="12700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>
                <a:solidFill>
                  <a:schemeClr val="accent1">
                    <a:lumMod val="50000"/>
                  </a:schemeClr>
                </a:solidFill>
              </a:rPr>
              <a:t>Key Aspects of Startups</a:t>
            </a:r>
          </a:p>
        </p:txBody>
      </p:sp>
    </p:spTree>
    <p:extLst>
      <p:ext uri="{BB962C8B-B14F-4D97-AF65-F5344CB8AC3E}">
        <p14:creationId xmlns:p14="http://schemas.microsoft.com/office/powerpoint/2010/main" val="3803436256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1: Founder, Team and Organizational Structure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Founders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Team, Roles/responsibilities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Key strengths/skills/competencies of each member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Founder’s Stake / Investment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References</a:t>
            </a:r>
          </a:p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867978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2: Problem Statement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Give an example or tell a story or a challenge make an emotional connection!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Put some context that is relatable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Establish the significance of the problem you are trying to solve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This is the HOOK for the audience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Note: Use infographics to present the </a:t>
            </a:r>
          </a:p>
          <a:p>
            <a:pPr algn="l">
              <a:lnSpc>
                <a:spcPct val="80000"/>
              </a:lnSpc>
            </a:pPr>
            <a:r>
              <a:rPr lang="en-US" sz="1700" dirty="0">
                <a:solidFill>
                  <a:srgbClr val="FF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idea and the solution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6DA573B-2F0F-465D-A76B-B467C602C18C}"/>
              </a:ext>
            </a:extLst>
          </p:cNvPr>
          <p:cNvSpPr/>
          <p:nvPr/>
        </p:nvSpPr>
        <p:spPr>
          <a:xfrm>
            <a:off x="5992837" y="3094892"/>
            <a:ext cx="5050301" cy="219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Key Examples and Need Assessment of their Product and Idea</a:t>
            </a:r>
          </a:p>
        </p:txBody>
      </p:sp>
    </p:spTree>
    <p:extLst>
      <p:ext uri="{BB962C8B-B14F-4D97-AF65-F5344CB8AC3E}">
        <p14:creationId xmlns:p14="http://schemas.microsoft.com/office/powerpoint/2010/main" val="704648975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3: Market (Customers, TAM, SAM, SOM, Competitors)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Use this slide to expand on who your ideal customer is in terms of their important demographic, geographic and psychographic traits (only 4-5 traits)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Product Demand &amp; Market Trend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The estimated market size – use data – TAM, SAM, SOM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Be careful with this slide, though. It’s tempting to try and define your market to be as large as possible. Instead, judges will want to see that you have a very specific and reachable market. The more specific you are, the more realistic your pitch will be.</a:t>
            </a:r>
          </a:p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B0F757-D00A-4410-8BA9-DE7086DE8265}"/>
              </a:ext>
            </a:extLst>
          </p:cNvPr>
          <p:cNvSpPr/>
          <p:nvPr/>
        </p:nvSpPr>
        <p:spPr>
          <a:xfrm>
            <a:off x="5992837" y="3094892"/>
            <a:ext cx="5050301" cy="219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Key Aspects of Market Analysis, Charts, Tables and Graphs </a:t>
            </a:r>
          </a:p>
        </p:txBody>
      </p:sp>
    </p:spTree>
    <p:extLst>
      <p:ext uri="{BB962C8B-B14F-4D97-AF65-F5344CB8AC3E}">
        <p14:creationId xmlns:p14="http://schemas.microsoft.com/office/powerpoint/2010/main" val="3870178068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4: Full Solution and Product Description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Describing the features of your product/service. Include ALL your offerings.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Simple – do not put a lot of words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This is your “show and tell” opportunity. Use a virtual prototype for demonstration, if possible </a:t>
            </a:r>
          </a:p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B0F757-D00A-4410-8BA9-DE7086DE8265}"/>
              </a:ext>
            </a:extLst>
          </p:cNvPr>
          <p:cNvSpPr/>
          <p:nvPr/>
        </p:nvSpPr>
        <p:spPr>
          <a:xfrm>
            <a:off x="5992837" y="3094892"/>
            <a:ext cx="5050301" cy="219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Examples with reasoning of the product value generation.</a:t>
            </a:r>
          </a:p>
        </p:txBody>
      </p:sp>
    </p:spTree>
    <p:extLst>
      <p:ext uri="{BB962C8B-B14F-4D97-AF65-F5344CB8AC3E}">
        <p14:creationId xmlns:p14="http://schemas.microsoft.com/office/powerpoint/2010/main" val="4241561324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5: Business Model / Value Proposition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The unique characteristics of the product/service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What makes it bullet proof?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What will make it difficult for others to copy your product or business model? What can you do that they can’t do?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What are your differentiators?</a:t>
            </a:r>
          </a:p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B0F757-D00A-4410-8BA9-DE7086DE8265}"/>
              </a:ext>
            </a:extLst>
          </p:cNvPr>
          <p:cNvSpPr/>
          <p:nvPr/>
        </p:nvSpPr>
        <p:spPr>
          <a:xfrm>
            <a:off x="5992837" y="3094892"/>
            <a:ext cx="5050301" cy="219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Details with reasoning</a:t>
            </a:r>
          </a:p>
        </p:txBody>
      </p:sp>
    </p:spTree>
    <p:extLst>
      <p:ext uri="{BB962C8B-B14F-4D97-AF65-F5344CB8AC3E}">
        <p14:creationId xmlns:p14="http://schemas.microsoft.com/office/powerpoint/2010/main" val="1428009797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6: Financials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Projected Income Statements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Historic Financial Statements Summary 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Valuation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CAP Table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B0F757-D00A-4410-8BA9-DE7086DE8265}"/>
              </a:ext>
            </a:extLst>
          </p:cNvPr>
          <p:cNvSpPr/>
          <p:nvPr/>
        </p:nvSpPr>
        <p:spPr>
          <a:xfrm>
            <a:off x="5992837" y="3094892"/>
            <a:ext cx="5050301" cy="219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Key aspects of the Financial Health of Startup may be presented in tabular of graphical format in the pitch deck. </a:t>
            </a:r>
          </a:p>
        </p:txBody>
      </p:sp>
    </p:spTree>
    <p:extLst>
      <p:ext uri="{BB962C8B-B14F-4D97-AF65-F5344CB8AC3E}">
        <p14:creationId xmlns:p14="http://schemas.microsoft.com/office/powerpoint/2010/main" val="1229276811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96F43D3-B1F5-C796-68C3-A6BF01EE99BF}"/>
              </a:ext>
            </a:extLst>
          </p:cNvPr>
          <p:cNvSpPr txBox="1"/>
          <p:nvPr/>
        </p:nvSpPr>
        <p:spPr>
          <a:xfrm>
            <a:off x="237356" y="90580"/>
            <a:ext cx="11611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4">
                    <a:lumMod val="50000"/>
                  </a:schemeClr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Slide 7: Revenue Model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A38C2D6-4DA1-34FC-DA1C-CFAA84D36169}"/>
              </a:ext>
            </a:extLst>
          </p:cNvPr>
          <p:cNvSpPr txBox="1"/>
          <p:nvPr/>
        </p:nvSpPr>
        <p:spPr>
          <a:xfrm>
            <a:off x="8917724" y="6497756"/>
            <a:ext cx="2380856" cy="2616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PK" sz="1100" dirty="0">
                <a:solidFill>
                  <a:schemeClr val="bg1"/>
                </a:solidFill>
                <a:latin typeface="Helvetica" pitchFamily="2" charset="0"/>
              </a:rPr>
              <a:t>International Consulting Associates 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12BEF21-458E-5AB0-AA27-A3F0E0675F97}"/>
              </a:ext>
            </a:extLst>
          </p:cNvPr>
          <p:cNvCxnSpPr>
            <a:cxnSpLocks/>
          </p:cNvCxnSpPr>
          <p:nvPr/>
        </p:nvCxnSpPr>
        <p:spPr>
          <a:xfrm flipV="1">
            <a:off x="342900" y="675355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EB1C27F-ABD8-5D7E-CA77-76C47CCF5D1F}"/>
              </a:ext>
            </a:extLst>
          </p:cNvPr>
          <p:cNvCxnSpPr>
            <a:cxnSpLocks/>
          </p:cNvCxnSpPr>
          <p:nvPr/>
        </p:nvCxnSpPr>
        <p:spPr>
          <a:xfrm>
            <a:off x="7966553" y="6389132"/>
            <a:ext cx="405843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830A32DA-8EB2-4E10-8C02-98DED1A0E75D}"/>
              </a:ext>
            </a:extLst>
          </p:cNvPr>
          <p:cNvCxnSpPr>
            <a:cxnSpLocks/>
          </p:cNvCxnSpPr>
          <p:nvPr/>
        </p:nvCxnSpPr>
        <p:spPr>
          <a:xfrm flipV="1">
            <a:off x="396039" y="6162862"/>
            <a:ext cx="11399921" cy="13350"/>
          </a:xfrm>
          <a:prstGeom prst="line">
            <a:avLst/>
          </a:prstGeom>
          <a:ln w="28575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2">
            <a:extLst>
              <a:ext uri="{FF2B5EF4-FFF2-40B4-BE49-F238E27FC236}">
                <a16:creationId xmlns:a16="http://schemas.microsoft.com/office/drawing/2014/main" id="{9E8AD514-EA6C-4437-BA50-85E477CA42F4}"/>
              </a:ext>
            </a:extLst>
          </p:cNvPr>
          <p:cNvSpPr txBox="1">
            <a:spLocks/>
          </p:cNvSpPr>
          <p:nvPr/>
        </p:nvSpPr>
        <p:spPr>
          <a:xfrm>
            <a:off x="342900" y="1130305"/>
            <a:ext cx="11061224" cy="480628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Now that you’ve described your product or service, you need to talk about how it makes money.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sz="1700" dirty="0">
                <a:latin typeface="Helvetica" panose="020B0604020202020204" pitchFamily="34" charset="0"/>
                <a:cs typeface="Helvetica" panose="020B0604020202020204" pitchFamily="34" charset="0"/>
              </a:rPr>
              <a:t>Make sure you include ALL your revenue streams, as in all the ways through which your solution makes money. </a:t>
            </a: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342900" indent="-342900" algn="l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algn="l">
              <a:lnSpc>
                <a:spcPct val="80000"/>
              </a:lnSpc>
            </a:pPr>
            <a:endParaRPr lang="en-US" sz="17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0B0F757-D00A-4410-8BA9-DE7086DE8265}"/>
              </a:ext>
            </a:extLst>
          </p:cNvPr>
          <p:cNvSpPr/>
          <p:nvPr/>
        </p:nvSpPr>
        <p:spPr>
          <a:xfrm>
            <a:off x="5992837" y="3094892"/>
            <a:ext cx="5050301" cy="219527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/>
              <a:t>Revenue Projections and their relevant grant based intervention assumptions.</a:t>
            </a:r>
          </a:p>
        </p:txBody>
      </p:sp>
    </p:spTree>
    <p:extLst>
      <p:ext uri="{BB962C8B-B14F-4D97-AF65-F5344CB8AC3E}">
        <p14:creationId xmlns:p14="http://schemas.microsoft.com/office/powerpoint/2010/main" val="1119739409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7194</TotalTime>
  <Words>787</Words>
  <Application>Microsoft Office PowerPoint</Application>
  <PresentationFormat>Widescreen</PresentationFormat>
  <Paragraphs>113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Aptos</vt:lpstr>
      <vt:lpstr>Aptos Display</vt:lpstr>
      <vt:lpstr>Arial</vt:lpstr>
      <vt:lpstr>Calibri</vt:lpstr>
      <vt:lpstr>Helvetica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Attaullah Qazi</dc:creator>
  <cp:lastModifiedBy>Abdul Bari</cp:lastModifiedBy>
  <cp:revision>147</cp:revision>
  <cp:lastPrinted>2025-07-23T07:24:28Z</cp:lastPrinted>
  <dcterms:created xsi:type="dcterms:W3CDTF">2024-04-26T06:19:02Z</dcterms:created>
  <dcterms:modified xsi:type="dcterms:W3CDTF">2025-09-29T06:10:24Z</dcterms:modified>
</cp:coreProperties>
</file>