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0"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9" r:id="rId11"/>
    <p:sldId id="267" r:id="rId12"/>
  </p:sldIdLst>
  <p:sldSz cx="12192000" cy="6858000"/>
  <p:notesSz cx="6858000" cy="9144000"/>
  <p:embeddedFontLst>
    <p:embeddedFont>
      <p:font typeface="Lora" pitchFamily="2" charset="0"/>
      <p:regular r:id="rId14"/>
      <p:bold r:id="rId15"/>
      <p:italic r:id="rId16"/>
      <p:boldItalic r:id="rId17"/>
    </p:embeddedFont>
    <p:embeddedFont>
      <p:font typeface="Montserrat"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mza Ali"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72941" autoAdjust="0"/>
  </p:normalViewPr>
  <p:slideViewPr>
    <p:cSldViewPr snapToGrid="0">
      <p:cViewPr varScale="1">
        <p:scale>
          <a:sx n="82" d="100"/>
          <a:sy n="82" d="100"/>
        </p:scale>
        <p:origin x="691"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703320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Google Shape;2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Hi, My name is </a:t>
            </a:r>
            <a:r>
              <a:rPr lang="en-US" b="1" dirty="0" err="1"/>
              <a:t>Ghalib</a:t>
            </a:r>
            <a:r>
              <a:rPr lang="en-US" b="1" baseline="0" dirty="0"/>
              <a:t> </a:t>
            </a:r>
            <a:r>
              <a:rPr lang="en-US" b="1" baseline="0" dirty="0" err="1"/>
              <a:t>Asadullah</a:t>
            </a:r>
            <a:r>
              <a:rPr lang="en-US" dirty="0"/>
              <a:t>, and </a:t>
            </a:r>
            <a:r>
              <a:rPr lang="en-US" dirty="0" err="1"/>
              <a:t>IoT</a:t>
            </a:r>
            <a:r>
              <a:rPr lang="en-US" dirty="0"/>
              <a:t> security isn’t just my business—it’s my life’s work.</a:t>
            </a:r>
            <a:br>
              <a:rPr lang="en-US" dirty="0"/>
            </a:br>
            <a:r>
              <a:rPr lang="en-US" dirty="0"/>
              <a:t>Back in </a:t>
            </a:r>
            <a:r>
              <a:rPr lang="en-US" b="1" dirty="0"/>
              <a:t>2012</a:t>
            </a:r>
            <a:r>
              <a:rPr lang="en-US" dirty="0"/>
              <a:t>, when</a:t>
            </a:r>
            <a:r>
              <a:rPr lang="en-US" baseline="0" dirty="0"/>
              <a:t> I was very passionate on developing </a:t>
            </a:r>
            <a:r>
              <a:rPr lang="en-US" dirty="0" err="1"/>
              <a:t>IoT</a:t>
            </a:r>
            <a:r>
              <a:rPr lang="en-US" dirty="0"/>
              <a:t> devices</a:t>
            </a:r>
            <a:r>
              <a:rPr lang="en-US" baseline="0" dirty="0"/>
              <a:t> and applications</a:t>
            </a:r>
            <a:r>
              <a:rPr lang="en-US" dirty="0"/>
              <a:t>, I discovered something terrifying: </a:t>
            </a:r>
            <a:r>
              <a:rPr lang="en-US" b="1" dirty="0"/>
              <a:t>90% of </a:t>
            </a:r>
            <a:r>
              <a:rPr lang="en-US" b="1" dirty="0" err="1"/>
              <a:t>IoT</a:t>
            </a:r>
            <a:r>
              <a:rPr lang="en-US" b="1" dirty="0"/>
              <a:t> devices were shipped with factory-default passwords and hardcoded configurations</a:t>
            </a:r>
            <a:r>
              <a:rPr lang="en-US" dirty="0"/>
              <a:t>—a hacker’s dream. Imagine entire office networks exposed because of a </a:t>
            </a:r>
            <a:r>
              <a:rPr lang="en-US" i="1" dirty="0"/>
              <a:t>smart lightbulb</a:t>
            </a:r>
            <a:r>
              <a:rPr lang="en-US" dirty="0"/>
              <a:t>.</a:t>
            </a:r>
          </a:p>
          <a:p>
            <a:r>
              <a:rPr lang="en-US" dirty="0"/>
              <a:t>But the wake-up call came in </a:t>
            </a:r>
            <a:r>
              <a:rPr lang="en-US" b="1" dirty="0"/>
              <a:t>2016</a:t>
            </a:r>
            <a:r>
              <a:rPr lang="en-US" dirty="0"/>
              <a:t>, when the </a:t>
            </a:r>
            <a:r>
              <a:rPr lang="en-US" b="1" dirty="0" err="1"/>
              <a:t>Mirai</a:t>
            </a:r>
            <a:r>
              <a:rPr lang="en-US" b="1" dirty="0"/>
              <a:t> botnet hacked 100,000+ devices</a:t>
            </a:r>
            <a:r>
              <a:rPr lang="en-US" dirty="0"/>
              <a:t>—smart cameras, TVs, routers—to launch the largest DDoS attack in history, crippling Twitter, Netflix, and Reddit. The culprit? </a:t>
            </a:r>
            <a:r>
              <a:rPr lang="en-US" b="1" dirty="0"/>
              <a:t>No </a:t>
            </a:r>
            <a:r>
              <a:rPr lang="en-US" b="1" dirty="0" err="1"/>
              <a:t>IoT</a:t>
            </a:r>
            <a:r>
              <a:rPr lang="en-US" b="1" dirty="0"/>
              <a:t>-specific firewall existed</a:t>
            </a:r>
            <a:r>
              <a:rPr lang="en-US" dirty="0"/>
              <a:t>.</a:t>
            </a:r>
          </a:p>
          <a:p>
            <a:r>
              <a:rPr lang="en-US" dirty="0"/>
              <a:t>That’s when I knew: The world needed a shield built </a:t>
            </a:r>
            <a:r>
              <a:rPr lang="en-US" i="1" dirty="0"/>
              <a:t>just for </a:t>
            </a:r>
            <a:r>
              <a:rPr lang="en-US" i="1" dirty="0" err="1"/>
              <a:t>IoT</a:t>
            </a:r>
            <a:r>
              <a:rPr lang="en-US" dirty="0"/>
              <a:t>. I spent years developing prototypes, partnering with different organizations</a:t>
            </a:r>
            <a:r>
              <a:rPr lang="en-US" baseline="0" dirty="0"/>
              <a:t> and researchers</a:t>
            </a:r>
            <a:r>
              <a:rPr lang="en-US" dirty="0"/>
              <a:t>. Today, </a:t>
            </a:r>
            <a:r>
              <a:rPr lang="en-US" b="1" dirty="0"/>
              <a:t>Things Eye’s </a:t>
            </a:r>
            <a:r>
              <a:rPr lang="en-US" b="1" dirty="0" err="1"/>
              <a:t>IoT</a:t>
            </a:r>
            <a:r>
              <a:rPr lang="en-US" b="1" dirty="0"/>
              <a:t> Security Firewall</a:t>
            </a:r>
            <a:r>
              <a:rPr lang="en-US" dirty="0"/>
              <a:t> isn’t just a product—it’s the solution I wish existed when </a:t>
            </a:r>
            <a:r>
              <a:rPr lang="en-US" dirty="0" err="1"/>
              <a:t>Mirai</a:t>
            </a:r>
            <a:r>
              <a:rPr lang="en-US" dirty="0"/>
              <a:t> struck.“</a:t>
            </a:r>
          </a:p>
          <a:p>
            <a:pPr marL="0" lvl="0" indent="0" algn="l" rtl="0">
              <a:spcBef>
                <a:spcPts val="0"/>
              </a:spcBef>
              <a:spcAft>
                <a:spcPts val="0"/>
              </a:spcAft>
              <a:buNone/>
            </a:pPr>
            <a:endParaRPr dirty="0"/>
          </a:p>
        </p:txBody>
      </p:sp>
      <p:sp>
        <p:nvSpPr>
          <p:cNvPr id="26" name="Google Shape;2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0474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b="1" dirty="0"/>
              <a:t>[Financial Ask &amp; Use of Funds]</a:t>
            </a:r>
            <a:br>
              <a:rPr lang="en-US" dirty="0"/>
            </a:br>
            <a:r>
              <a:rPr lang="en-US" dirty="0"/>
              <a:t>"We’re seeking **300Kfor8300</a:t>
            </a:r>
            <a:r>
              <a:rPr lang="en-US" dirty="0">
                <a:effectLst/>
              </a:rPr>
              <a:t>Kfor</a:t>
            </a:r>
            <a:r>
              <a:rPr lang="en-US" dirty="0"/>
              <a:t>83.75M valuation). Funds will drive:</a:t>
            </a:r>
          </a:p>
          <a:p>
            <a:r>
              <a:rPr lang="en-US" b="1" dirty="0"/>
              <a:t>40%</a:t>
            </a:r>
            <a:r>
              <a:rPr lang="en-US" dirty="0"/>
              <a:t>: Finalize product &amp; certifications (GDPR, HIPAA).</a:t>
            </a:r>
          </a:p>
          <a:p>
            <a:r>
              <a:rPr lang="en-US" b="1" dirty="0"/>
              <a:t>30%</a:t>
            </a:r>
            <a:r>
              <a:rPr lang="en-US" dirty="0"/>
              <a:t>: Hire 3 engineers to boost AI capabilities.</a:t>
            </a:r>
          </a:p>
          <a:p>
            <a:r>
              <a:rPr lang="en-US" b="1" dirty="0"/>
              <a:t>20%</a:t>
            </a:r>
            <a:r>
              <a:rPr lang="en-US" dirty="0"/>
              <a:t>: Pilot marketing in healthcare/industrial verticals.</a:t>
            </a:r>
          </a:p>
          <a:p>
            <a:r>
              <a:rPr lang="en-US" b="1" dirty="0"/>
              <a:t>10%</a:t>
            </a:r>
            <a:r>
              <a:rPr lang="en-US" dirty="0"/>
              <a:t>: Legal/operational runway.</a:t>
            </a:r>
          </a:p>
          <a:p>
            <a:r>
              <a:rPr lang="en-US" b="1" dirty="0"/>
              <a:t>Milestones</a:t>
            </a:r>
            <a:r>
              <a:rPr lang="en-US" dirty="0"/>
              <a:t>: Achieve $2M ARR by 2025, 20 enterprise contracts, and a 10x valuation leap at Series A."</a:t>
            </a:r>
          </a:p>
          <a:p>
            <a:pPr marL="0" lvl="0" indent="0" algn="l" rtl="0">
              <a:spcBef>
                <a:spcPts val="0"/>
              </a:spcBef>
              <a:spcAft>
                <a:spcPts val="0"/>
              </a:spcAft>
              <a:buNone/>
            </a:pPr>
            <a:endParaRPr dirty="0"/>
          </a:p>
        </p:txBody>
      </p:sp>
      <p:sp>
        <p:nvSpPr>
          <p:cNvPr id="251" name="Google Shape;25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4067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b="1" dirty="0"/>
              <a:t>[Closing Vision]</a:t>
            </a:r>
            <a:br>
              <a:rPr lang="en-US" dirty="0"/>
            </a:br>
            <a:r>
              <a:rPr lang="en-US" dirty="0" err="1"/>
              <a:t>IoT</a:t>
            </a:r>
            <a:r>
              <a:rPr lang="en-US" dirty="0"/>
              <a:t> is unstoppable, but so are its threats. With Things Eye, you’re seizing a </a:t>
            </a:r>
            <a:r>
              <a:rPr lang="en-US" b="1" dirty="0"/>
              <a:t>first-mover advantage</a:t>
            </a:r>
            <a:r>
              <a:rPr lang="en-US" dirty="0"/>
              <a:t> in a market where </a:t>
            </a:r>
            <a:r>
              <a:rPr lang="en-US" b="1" dirty="0"/>
              <a:t>every connected device is a future customer</a:t>
            </a:r>
            <a:r>
              <a:rPr lang="en-US" dirty="0"/>
              <a:t>. Let’s build the immune system for the Internet of Things—and turn </a:t>
            </a:r>
            <a:r>
              <a:rPr lang="en-US" b="1" dirty="0"/>
              <a:t>300K into 30M</a:t>
            </a:r>
            <a:r>
              <a:rPr lang="en-US" dirty="0"/>
              <a:t>.</a:t>
            </a:r>
          </a:p>
          <a:p>
            <a:r>
              <a:rPr lang="en-US" dirty="0"/>
              <a:t>The question isn’t ‘Why </a:t>
            </a:r>
            <a:r>
              <a:rPr lang="en-US" dirty="0" err="1"/>
              <a:t>IoT</a:t>
            </a:r>
            <a:r>
              <a:rPr lang="en-US" dirty="0"/>
              <a:t> security?’ It’s ‘Why </a:t>
            </a:r>
            <a:r>
              <a:rPr lang="en-US" i="1" dirty="0"/>
              <a:t>not</a:t>
            </a:r>
            <a:r>
              <a:rPr lang="en-US" dirty="0"/>
              <a:t> us?’ Let’s discuss how you’ll own a piece of this critical infrastructure."</a:t>
            </a:r>
          </a:p>
          <a:p>
            <a:r>
              <a:rPr lang="en-US" b="1" dirty="0"/>
              <a:t>[Pause for Impact]</a:t>
            </a:r>
            <a:br>
              <a:rPr lang="en-US" dirty="0"/>
            </a:br>
            <a:r>
              <a:rPr lang="en-US" dirty="0"/>
              <a:t>"Thank you. Let’s secure the future—together."</a:t>
            </a:r>
          </a:p>
          <a:p>
            <a:pPr marL="0" lvl="0" indent="0" algn="l" rtl="0">
              <a:spcBef>
                <a:spcPts val="0"/>
              </a:spcBef>
              <a:spcAft>
                <a:spcPts val="0"/>
              </a:spcAft>
              <a:buNone/>
            </a:pPr>
            <a:endParaRPr dirty="0"/>
          </a:p>
        </p:txBody>
      </p:sp>
      <p:sp>
        <p:nvSpPr>
          <p:cNvPr id="251" name="Google Shape;25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6873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a:t>
            </a:r>
            <a:r>
              <a:rPr lang="en-US" b="1" dirty="0"/>
              <a:t>Things Eye</a:t>
            </a:r>
            <a:r>
              <a:rPr lang="en-US" dirty="0"/>
              <a:t> was born from that mission. Founded in </a:t>
            </a:r>
            <a:r>
              <a:rPr lang="en-US" b="1" dirty="0"/>
              <a:t>2020</a:t>
            </a:r>
            <a:r>
              <a:rPr lang="en-US" dirty="0"/>
              <a:t>, we’re a team of </a:t>
            </a:r>
            <a:r>
              <a:rPr lang="en-US" b="1" dirty="0"/>
              <a:t>20</a:t>
            </a:r>
            <a:r>
              <a:rPr lang="en-US" dirty="0"/>
              <a:t> cybersecurity experts, </a:t>
            </a:r>
            <a:r>
              <a:rPr lang="en-US" dirty="0" err="1"/>
              <a:t>IoT</a:t>
            </a:r>
            <a:r>
              <a:rPr lang="en-US" dirty="0"/>
              <a:t> engineers, and data scientists—united by one goal: </a:t>
            </a:r>
            <a:r>
              <a:rPr lang="en-US" b="1" dirty="0"/>
              <a:t>to make </a:t>
            </a:r>
            <a:r>
              <a:rPr lang="en-US" b="1" dirty="0" err="1"/>
              <a:t>IoT</a:t>
            </a:r>
            <a:r>
              <a:rPr lang="en-US" b="1" dirty="0"/>
              <a:t> devices </a:t>
            </a:r>
            <a:r>
              <a:rPr lang="en-US" b="1" dirty="0" err="1"/>
              <a:t>unhackable</a:t>
            </a:r>
            <a:r>
              <a:rPr lang="en-US" b="1" dirty="0"/>
              <a:t> by design</a:t>
            </a:r>
            <a:r>
              <a:rPr lang="en-US" dirty="0"/>
              <a:t>.</a:t>
            </a:r>
          </a:p>
          <a:p>
            <a:r>
              <a:rPr lang="en-US" dirty="0"/>
              <a:t>In </a:t>
            </a:r>
            <a:r>
              <a:rPr lang="en-US" b="1" dirty="0"/>
              <a:t>5</a:t>
            </a:r>
            <a:r>
              <a:rPr lang="en-US" b="1" baseline="0" dirty="0"/>
              <a:t> years</a:t>
            </a:r>
            <a:r>
              <a:rPr lang="en-US" dirty="0"/>
              <a:t>, we’ve: Built an </a:t>
            </a:r>
            <a:r>
              <a:rPr lang="en-US" b="1" dirty="0"/>
              <a:t>AI engine</a:t>
            </a:r>
            <a:r>
              <a:rPr lang="en-US" dirty="0"/>
              <a:t> that predicts threats 50% faster than legacy tools.</a:t>
            </a:r>
          </a:p>
          <a:p>
            <a:r>
              <a:rPr lang="en-US" dirty="0"/>
              <a:t>Secured partnerships with </a:t>
            </a:r>
            <a:r>
              <a:rPr lang="en-US" b="1" dirty="0"/>
              <a:t>[Key Partners: e.g., </a:t>
            </a:r>
            <a:r>
              <a:rPr lang="en-US" b="1" dirty="0" err="1"/>
              <a:t>IoT</a:t>
            </a:r>
            <a:r>
              <a:rPr lang="en-US" b="1" dirty="0"/>
              <a:t> Safety Alliance, Smart Home Manufacturers]</a:t>
            </a:r>
            <a:r>
              <a:rPr lang="en-US" dirty="0"/>
              <a:t>.</a:t>
            </a:r>
          </a:p>
          <a:p>
            <a:r>
              <a:rPr lang="en-US" dirty="0"/>
              <a:t>Validated our tech in </a:t>
            </a:r>
            <a:r>
              <a:rPr lang="en-US" b="1" dirty="0"/>
              <a:t>[Pilots/Grants: e.g., hospital networks, industrial grids]</a:t>
            </a:r>
            <a:r>
              <a:rPr lang="en-US" dirty="0"/>
              <a:t>.</a:t>
            </a:r>
          </a:p>
          <a:p>
            <a:r>
              <a:rPr lang="en-US" dirty="0"/>
              <a:t>We’re not just fixing a problem—we’re preventing the next </a:t>
            </a:r>
            <a:r>
              <a:rPr lang="en-US" i="1" dirty="0" err="1"/>
              <a:t>Mirai</a:t>
            </a:r>
            <a:r>
              <a:rPr lang="en-US" i="1" dirty="0"/>
              <a:t>-scale catastrophe</a:t>
            </a:r>
            <a:r>
              <a:rPr lang="en-US" dirty="0"/>
              <a:t>."</a:t>
            </a:r>
          </a:p>
          <a:p>
            <a:endParaRPr lang="en-US" dirty="0"/>
          </a:p>
          <a:p>
            <a:endParaRPr lang="en-US" dirty="0"/>
          </a:p>
          <a:p>
            <a:pPr marL="0" lvl="0" indent="0" algn="l" rtl="0">
              <a:spcBef>
                <a:spcPts val="0"/>
              </a:spcBef>
              <a:spcAft>
                <a:spcPts val="0"/>
              </a:spcAft>
              <a:buNone/>
            </a:pPr>
            <a:endParaRPr dirty="0"/>
          </a:p>
        </p:txBody>
      </p:sp>
      <p:sp>
        <p:nvSpPr>
          <p:cNvPr id="39" name="Google Shape;3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9536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Imagine a world where every smart device—your thermostat, your hospital’s heart monitor, your factory’s sensors—becomes a gateway for cyberattacks. Last year, </a:t>
            </a:r>
            <a:r>
              <a:rPr lang="en-US" b="1" dirty="0"/>
              <a:t>1.5 billion </a:t>
            </a:r>
            <a:r>
              <a:rPr lang="en-US" b="1" dirty="0" err="1"/>
              <a:t>IoT</a:t>
            </a:r>
            <a:r>
              <a:rPr lang="en-US" b="1" dirty="0"/>
              <a:t> devices were breached</a:t>
            </a:r>
            <a:r>
              <a:rPr lang="en-US" dirty="0"/>
              <a:t>, causing over </a:t>
            </a:r>
            <a:r>
              <a:rPr lang="en-US" b="1" dirty="0"/>
              <a:t>$20 billion in damages</a:t>
            </a:r>
            <a:r>
              <a:rPr lang="en-US" dirty="0"/>
              <a:t>. At </a:t>
            </a:r>
            <a:r>
              <a:rPr lang="en-US" b="1" dirty="0"/>
              <a:t>Things Eye</a:t>
            </a:r>
            <a:r>
              <a:rPr lang="en-US" dirty="0"/>
              <a:t>, we’re here to stop that. We’ve built the first AI-powered </a:t>
            </a:r>
            <a:r>
              <a:rPr lang="en-US" b="1" dirty="0" err="1"/>
              <a:t>IoT</a:t>
            </a:r>
            <a:r>
              <a:rPr lang="en-US" b="1" dirty="0"/>
              <a:t> Security Firewall</a:t>
            </a:r>
            <a:r>
              <a:rPr lang="en-US" dirty="0"/>
              <a:t>—a solution that’s not just reactive, but </a:t>
            </a:r>
            <a:r>
              <a:rPr lang="en-US" i="1" dirty="0"/>
              <a:t>predictive</a:t>
            </a: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[Problem]</a:t>
            </a:r>
            <a:br>
              <a:rPr lang="en-US" dirty="0"/>
            </a:br>
            <a:r>
              <a:rPr lang="en-US" dirty="0"/>
              <a:t>"Today, </a:t>
            </a:r>
            <a:r>
              <a:rPr lang="en-US" dirty="0" err="1"/>
              <a:t>IoT</a:t>
            </a:r>
            <a:r>
              <a:rPr lang="en-US" dirty="0"/>
              <a:t> devices are </a:t>
            </a:r>
            <a:r>
              <a:rPr lang="en-US" b="1" dirty="0"/>
              <a:t>wildly vulnerable</a:t>
            </a:r>
            <a:r>
              <a:rPr lang="en-US" dirty="0"/>
              <a:t>. They lack built-in security, operate on outdated software, and are prime targets for ransomware, data theft, and system hijacking. Traditional firewalls weren’t designed for </a:t>
            </a:r>
            <a:r>
              <a:rPr lang="en-US" dirty="0" err="1"/>
              <a:t>IoT</a:t>
            </a:r>
            <a:r>
              <a:rPr lang="en-US" dirty="0"/>
              <a:t> ecosystems—they’re too slow, too costly, and miss 70% of zero-day attacks. The result? </a:t>
            </a:r>
            <a:r>
              <a:rPr lang="en-US" b="1" dirty="0"/>
              <a:t>Businesses are exposed</a:t>
            </a:r>
            <a:r>
              <a:rPr lang="en-US" dirty="0"/>
              <a:t>, and the problem is exploding: </a:t>
            </a:r>
            <a:r>
              <a:rPr lang="en-US" b="1" dirty="0"/>
              <a:t>30 billion </a:t>
            </a:r>
            <a:r>
              <a:rPr lang="en-US" b="1" dirty="0" err="1"/>
              <a:t>IoT</a:t>
            </a:r>
            <a:r>
              <a:rPr lang="en-US" b="1" dirty="0"/>
              <a:t> devices</a:t>
            </a:r>
            <a:r>
              <a:rPr lang="en-US" dirty="0"/>
              <a:t> will be online by 2025.“</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[Solution]</a:t>
            </a:r>
            <a:br>
              <a:rPr lang="en-US" dirty="0"/>
            </a:br>
            <a:r>
              <a:rPr lang="en-US" dirty="0"/>
              <a:t>"Things Eye’s </a:t>
            </a:r>
            <a:r>
              <a:rPr lang="en-US" dirty="0" err="1"/>
              <a:t>IoT</a:t>
            </a:r>
            <a:r>
              <a:rPr lang="en-US" dirty="0"/>
              <a:t> Security Firewall is the </a:t>
            </a:r>
            <a:r>
              <a:rPr lang="en-US" b="1" dirty="0"/>
              <a:t>guardian angel of connected devices</a:t>
            </a:r>
            <a:r>
              <a:rPr lang="en-US" dirty="0"/>
              <a:t>. Our patented AI engine analyzes network traffic in real-time, detects anomalies 50% faster than competitors, and auto-blocks threats without human intervention. It’s </a:t>
            </a:r>
            <a:r>
              <a:rPr lang="en-US" b="1" dirty="0"/>
              <a:t>lightning-fast</a:t>
            </a:r>
            <a:r>
              <a:rPr lang="en-US" dirty="0"/>
              <a:t>, integrates seamlessly with existing infrastructure, and scales from smart homes to industrial grids. Think of it as a </a:t>
            </a:r>
            <a:r>
              <a:rPr lang="en-US" b="1" dirty="0"/>
              <a:t>vaccine for </a:t>
            </a:r>
            <a:r>
              <a:rPr lang="en-US" b="1" dirty="0" err="1"/>
              <a:t>IoT</a:t>
            </a:r>
            <a:r>
              <a:rPr lang="en-US" b="1" dirty="0"/>
              <a:t> networks</a:t>
            </a:r>
            <a:r>
              <a:rPr lang="en-US" dirty="0"/>
              <a:t>—proactive, adaptive, and essential.“</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50" name="Google Shape;5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3161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 name="Google Shape;7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1215384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b="1" dirty="0"/>
              <a:t>[Market Opportunity]</a:t>
            </a:r>
            <a:br>
              <a:rPr lang="en-US" dirty="0"/>
            </a:br>
            <a:r>
              <a:rPr lang="en-US" dirty="0"/>
              <a:t>"The numbers don’t lie:</a:t>
            </a:r>
          </a:p>
          <a:p>
            <a:r>
              <a:rPr lang="en-US" b="1" dirty="0"/>
              <a:t>Global </a:t>
            </a:r>
            <a:r>
              <a:rPr lang="en-US" b="1" dirty="0" err="1"/>
              <a:t>IoT</a:t>
            </a:r>
            <a:r>
              <a:rPr lang="en-US" b="1" dirty="0"/>
              <a:t> security spending will hit $66B by 2028</a:t>
            </a:r>
            <a:r>
              <a:rPr lang="en-US" dirty="0"/>
              <a:t> (25% CAGR).</a:t>
            </a:r>
          </a:p>
          <a:p>
            <a:r>
              <a:rPr lang="en-US" dirty="0"/>
              <a:t>Our initial focus is </a:t>
            </a:r>
            <a:r>
              <a:rPr lang="en-US" b="1" dirty="0"/>
              <a:t>healthcare, smart homes, and industrial </a:t>
            </a:r>
            <a:r>
              <a:rPr lang="en-US" b="1" dirty="0" err="1"/>
              <a:t>IoT</a:t>
            </a:r>
            <a:r>
              <a:rPr lang="en-US" dirty="0"/>
              <a:t>—markets plagued by high-risk breaches.</a:t>
            </a:r>
          </a:p>
          <a:p>
            <a:r>
              <a:rPr lang="en-US" dirty="0"/>
              <a:t>Just 1% penetration in healthcare </a:t>
            </a:r>
            <a:r>
              <a:rPr lang="en-US" dirty="0" err="1"/>
              <a:t>IoT</a:t>
            </a:r>
            <a:r>
              <a:rPr lang="en-US" dirty="0"/>
              <a:t> alone translates to </a:t>
            </a:r>
            <a:r>
              <a:rPr lang="en-US" b="1" dirty="0"/>
              <a:t>$200M in annual revenue</a:t>
            </a:r>
            <a:r>
              <a:rPr lang="en-US" dirty="0"/>
              <a:t>.</a:t>
            </a:r>
          </a:p>
          <a:p>
            <a:r>
              <a:rPr lang="en-US" dirty="0"/>
              <a:t>We’re targeting a </a:t>
            </a:r>
            <a:r>
              <a:rPr lang="en-US" b="1" dirty="0"/>
              <a:t>$4.2B serviceable market</a:t>
            </a:r>
            <a:r>
              <a:rPr lang="en-US" dirty="0"/>
              <a:t> within 3 years.“</a:t>
            </a:r>
          </a:p>
          <a:p>
            <a:endParaRPr lang="en-US" dirty="0"/>
          </a:p>
          <a:p>
            <a:r>
              <a:rPr lang="en-US" b="1" dirty="0"/>
              <a:t>[Product Differentiation]</a:t>
            </a:r>
            <a:br>
              <a:rPr lang="en-US" dirty="0"/>
            </a:br>
            <a:r>
              <a:rPr lang="en-US" dirty="0"/>
              <a:t>"Why us? Three words: </a:t>
            </a:r>
            <a:r>
              <a:rPr lang="en-US" b="1" dirty="0"/>
              <a:t>Speed, Simplicity, and Scalability</a:t>
            </a:r>
            <a:r>
              <a:rPr lang="en-US" dirty="0"/>
              <a:t>.</a:t>
            </a:r>
          </a:p>
          <a:p>
            <a:r>
              <a:rPr lang="en-US" b="1" dirty="0"/>
              <a:t>AI-Driven Precision</a:t>
            </a:r>
            <a:r>
              <a:rPr lang="en-US" dirty="0"/>
              <a:t>: Our algorithms cut false positives by 60%, saving IT teams hundreds of hours.</a:t>
            </a:r>
          </a:p>
          <a:p>
            <a:r>
              <a:rPr lang="en-US" b="1" dirty="0"/>
              <a:t>Zero Latency</a:t>
            </a:r>
            <a:r>
              <a:rPr lang="en-US" dirty="0"/>
              <a:t>: Works in milliseconds—critical for life-saving devices like pacemakers.</a:t>
            </a:r>
          </a:p>
          <a:p>
            <a:r>
              <a:rPr lang="en-US" b="1" dirty="0"/>
              <a:t>Plug-and-Play</a:t>
            </a:r>
            <a:r>
              <a:rPr lang="en-US" dirty="0"/>
              <a:t>: Deploys in 15 minutes, no coding required.</a:t>
            </a:r>
          </a:p>
          <a:p>
            <a:endParaRPr lang="en-US" dirty="0"/>
          </a:p>
          <a:p>
            <a:pPr marL="0" lvl="0" indent="0" algn="l" rtl="0">
              <a:spcBef>
                <a:spcPts val="0"/>
              </a:spcBef>
              <a:spcAft>
                <a:spcPts val="0"/>
              </a:spcAft>
              <a:buNone/>
            </a:pPr>
            <a:endParaRPr dirty="0"/>
          </a:p>
        </p:txBody>
      </p:sp>
      <p:sp>
        <p:nvSpPr>
          <p:cNvPr id="108" name="Google Shape;10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3108309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b="1" dirty="0"/>
              <a:t>[Business Model]</a:t>
            </a:r>
            <a:br>
              <a:rPr lang="en-US" dirty="0"/>
            </a:br>
            <a:r>
              <a:rPr lang="en-US" dirty="0"/>
              <a:t>"We’re adopting a </a:t>
            </a:r>
            <a:r>
              <a:rPr lang="en-US" b="1" dirty="0"/>
              <a:t>subscription-first SaaS model</a:t>
            </a:r>
            <a:r>
              <a:rPr lang="en-US" dirty="0"/>
              <a:t>, with tiered pricing:</a:t>
            </a:r>
          </a:p>
          <a:p>
            <a:r>
              <a:rPr lang="en-US" b="1" dirty="0"/>
              <a:t>$99/month</a:t>
            </a:r>
            <a:r>
              <a:rPr lang="en-US" dirty="0"/>
              <a:t> for small businesses (smart homes, clinics).</a:t>
            </a:r>
          </a:p>
          <a:p>
            <a:r>
              <a:rPr lang="en-US" b="1" dirty="0"/>
              <a:t>$10K+/year</a:t>
            </a:r>
            <a:r>
              <a:rPr lang="en-US" dirty="0"/>
              <a:t> for enterprises (factories, hospitals).</a:t>
            </a:r>
          </a:p>
          <a:p>
            <a:r>
              <a:rPr lang="en-US" dirty="0"/>
              <a:t>Recurring revenue with </a:t>
            </a:r>
            <a:r>
              <a:rPr lang="en-US" b="1" dirty="0"/>
              <a:t>70% gross margins</a:t>
            </a:r>
            <a:r>
              <a:rPr lang="en-US" dirty="0"/>
              <a:t>, plus upsell potential via threat analytics add-ons."</a:t>
            </a:r>
          </a:p>
          <a:p>
            <a:pPr marL="0" lvl="0" indent="0" algn="l" rtl="0">
              <a:spcBef>
                <a:spcPts val="0"/>
              </a:spcBef>
              <a:spcAft>
                <a:spcPts val="0"/>
              </a:spcAft>
              <a:buNone/>
            </a:pPr>
            <a:endParaRPr dirty="0"/>
          </a:p>
        </p:txBody>
      </p:sp>
      <p:sp>
        <p:nvSpPr>
          <p:cNvPr id="138" name="Google Shape;13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2021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"Here’s how we’ll dominate the </a:t>
            </a:r>
            <a:r>
              <a:rPr lang="en-US" dirty="0" err="1"/>
              <a:t>IoT</a:t>
            </a:r>
            <a:r>
              <a:rPr lang="en-US" dirty="0"/>
              <a:t> security landscape:</a:t>
            </a:r>
            <a:br>
              <a:rPr lang="en-US" dirty="0"/>
            </a:br>
            <a:r>
              <a:rPr lang="en-US" b="1" dirty="0"/>
              <a:t>Year 1 (2024)</a:t>
            </a:r>
            <a:r>
              <a:rPr lang="en-US" dirty="0"/>
              <a:t>:</a:t>
            </a:r>
          </a:p>
          <a:p>
            <a:r>
              <a:rPr lang="en-US" dirty="0"/>
              <a:t>Finalize </a:t>
            </a:r>
            <a:r>
              <a:rPr lang="en-US" b="1" dirty="0"/>
              <a:t>HIPAA/GDPR certifications</a:t>
            </a:r>
            <a:r>
              <a:rPr lang="en-US" dirty="0"/>
              <a:t> and onboard 20 enterprise clients.</a:t>
            </a:r>
          </a:p>
          <a:p>
            <a:r>
              <a:rPr lang="en-US" dirty="0"/>
              <a:t>Achieve </a:t>
            </a:r>
            <a:r>
              <a:rPr lang="en-US" b="1" dirty="0"/>
              <a:t>$2M ARR</a:t>
            </a:r>
            <a:r>
              <a:rPr lang="en-US" dirty="0"/>
              <a:t> with 70% gross margins.</a:t>
            </a:r>
          </a:p>
          <a:p>
            <a:r>
              <a:rPr lang="en-US" dirty="0"/>
              <a:t>Launch pilot programs in </a:t>
            </a:r>
            <a:r>
              <a:rPr lang="en-US" b="1" dirty="0"/>
              <a:t>smart cities</a:t>
            </a:r>
            <a:r>
              <a:rPr lang="en-US" dirty="0"/>
              <a:t> with municipal partners.</a:t>
            </a:r>
          </a:p>
          <a:p>
            <a:r>
              <a:rPr lang="en-US" b="1" dirty="0"/>
              <a:t>Year 2 (2025)</a:t>
            </a:r>
            <a:r>
              <a:rPr lang="en-US" dirty="0"/>
              <a:t>:</a:t>
            </a:r>
          </a:p>
          <a:p>
            <a:r>
              <a:rPr lang="en-US" dirty="0"/>
              <a:t>Expand to </a:t>
            </a:r>
            <a:r>
              <a:rPr lang="en-US" b="1" dirty="0"/>
              <a:t>Europe and APAC</a:t>
            </a:r>
            <a:r>
              <a:rPr lang="en-US" dirty="0"/>
              <a:t> via channel partnerships.</a:t>
            </a:r>
          </a:p>
          <a:p>
            <a:r>
              <a:rPr lang="en-US" dirty="0"/>
              <a:t>Introduce </a:t>
            </a:r>
            <a:r>
              <a:rPr lang="en-US" b="1" dirty="0" err="1"/>
              <a:t>IoT</a:t>
            </a:r>
            <a:r>
              <a:rPr lang="en-US" b="1" dirty="0"/>
              <a:t> Threat Analytics</a:t>
            </a:r>
            <a:r>
              <a:rPr lang="en-US" dirty="0"/>
              <a:t> as a premium SaaS add-on.</a:t>
            </a:r>
          </a:p>
          <a:p>
            <a:r>
              <a:rPr lang="en-US" dirty="0"/>
              <a:t>Secure </a:t>
            </a:r>
            <a:r>
              <a:rPr lang="en-US" b="1" dirty="0"/>
              <a:t>$5M ARR</a:t>
            </a:r>
            <a:r>
              <a:rPr lang="en-US" dirty="0"/>
              <a:t> and break even.</a:t>
            </a:r>
          </a:p>
          <a:p>
            <a:r>
              <a:rPr lang="en-US" b="1" dirty="0"/>
              <a:t>Year 3 (2026)</a:t>
            </a:r>
            <a:r>
              <a:rPr lang="en-US" dirty="0"/>
              <a:t>:</a:t>
            </a:r>
          </a:p>
          <a:p>
            <a:r>
              <a:rPr lang="en-US" dirty="0"/>
              <a:t>Partner with </a:t>
            </a:r>
            <a:r>
              <a:rPr lang="en-US" b="1" dirty="0" err="1"/>
              <a:t>IoT</a:t>
            </a:r>
            <a:r>
              <a:rPr lang="en-US" b="1" dirty="0"/>
              <a:t> device manufacturers</a:t>
            </a:r>
            <a:r>
              <a:rPr lang="en-US" dirty="0"/>
              <a:t> (OEM deals) for embedded security.</a:t>
            </a:r>
          </a:p>
          <a:p>
            <a:r>
              <a:rPr lang="en-US" dirty="0"/>
              <a:t>Enter </a:t>
            </a:r>
            <a:r>
              <a:rPr lang="en-US" b="1" dirty="0"/>
              <a:t>automotive </a:t>
            </a:r>
            <a:r>
              <a:rPr lang="en-US" b="1" dirty="0" err="1"/>
              <a:t>IoT</a:t>
            </a:r>
            <a:r>
              <a:rPr lang="en-US" dirty="0"/>
              <a:t> (connected cars) and </a:t>
            </a:r>
            <a:r>
              <a:rPr lang="en-US" b="1" dirty="0"/>
              <a:t>5G infrastructure</a:t>
            </a:r>
            <a:r>
              <a:rPr lang="en-US" dirty="0"/>
              <a:t> markets.</a:t>
            </a:r>
          </a:p>
          <a:p>
            <a:r>
              <a:rPr lang="en-US" dirty="0"/>
              <a:t>Hit </a:t>
            </a:r>
            <a:r>
              <a:rPr lang="en-US" b="1" dirty="0"/>
              <a:t>$15M ARR</a:t>
            </a:r>
            <a:r>
              <a:rPr lang="en-US" dirty="0"/>
              <a:t> and prepare for Series B.</a:t>
            </a:r>
          </a:p>
          <a:p>
            <a:r>
              <a:rPr lang="en-US" b="1" dirty="0"/>
              <a:t>Year 4 (2027)</a:t>
            </a:r>
            <a:r>
              <a:rPr lang="en-US" dirty="0"/>
              <a:t>:</a:t>
            </a:r>
          </a:p>
          <a:p>
            <a:r>
              <a:rPr lang="en-US" dirty="0"/>
              <a:t>Launch </a:t>
            </a:r>
            <a:r>
              <a:rPr lang="en-US" b="1" dirty="0"/>
              <a:t>AI-powered compliance tools</a:t>
            </a:r>
            <a:r>
              <a:rPr lang="en-US" dirty="0"/>
              <a:t> for real-time regulatory adherence.</a:t>
            </a:r>
          </a:p>
          <a:p>
            <a:r>
              <a:rPr lang="en-US" dirty="0"/>
              <a:t>Acquire a niche threat intelligence startup to bolster R&amp;D.</a:t>
            </a:r>
          </a:p>
          <a:p>
            <a:r>
              <a:rPr lang="en-US" dirty="0"/>
              <a:t>Target </a:t>
            </a:r>
            <a:r>
              <a:rPr lang="en-US" b="1" dirty="0"/>
              <a:t>$50M ARR</a:t>
            </a:r>
            <a:r>
              <a:rPr lang="en-US" dirty="0"/>
              <a:t> and 15% market share in healthcare </a:t>
            </a:r>
            <a:r>
              <a:rPr lang="en-US" dirty="0" err="1"/>
              <a:t>IoT</a:t>
            </a:r>
            <a:r>
              <a:rPr lang="en-US" dirty="0"/>
              <a:t>.</a:t>
            </a:r>
          </a:p>
          <a:p>
            <a:r>
              <a:rPr lang="en-US" b="1" dirty="0"/>
              <a:t>Year 5 (2028)</a:t>
            </a:r>
            <a:r>
              <a:rPr lang="en-US" dirty="0"/>
              <a:t>:</a:t>
            </a:r>
          </a:p>
          <a:p>
            <a:r>
              <a:rPr lang="en-US" dirty="0"/>
              <a:t>Become the </a:t>
            </a:r>
            <a:r>
              <a:rPr lang="en-US" b="1" dirty="0"/>
              <a:t>default </a:t>
            </a:r>
            <a:r>
              <a:rPr lang="en-US" b="1" dirty="0" err="1"/>
              <a:t>IoT</a:t>
            </a:r>
            <a:r>
              <a:rPr lang="en-US" b="1" dirty="0"/>
              <a:t> security layer</a:t>
            </a:r>
            <a:r>
              <a:rPr lang="en-US" dirty="0"/>
              <a:t> for AWS/Azure </a:t>
            </a:r>
            <a:r>
              <a:rPr lang="en-US" dirty="0" err="1"/>
              <a:t>IoT</a:t>
            </a:r>
            <a:r>
              <a:rPr lang="en-US" dirty="0"/>
              <a:t> ecosystems.</a:t>
            </a:r>
          </a:p>
          <a:p>
            <a:r>
              <a:rPr lang="en-US" dirty="0"/>
              <a:t>File for IPO or strategic acquisition (Cisco, </a:t>
            </a:r>
            <a:r>
              <a:rPr lang="en-US" dirty="0" err="1"/>
              <a:t>CrowdStrike</a:t>
            </a:r>
            <a:r>
              <a:rPr lang="en-US" dirty="0"/>
              <a:t>).</a:t>
            </a:r>
          </a:p>
          <a:p>
            <a:r>
              <a:rPr lang="en-US" b="1" dirty="0"/>
              <a:t>100M+ devices protected globally</a:t>
            </a:r>
            <a:r>
              <a:rPr lang="en-US" dirty="0"/>
              <a:t>—a $500M valuation."</a:t>
            </a:r>
          </a:p>
          <a:p>
            <a:pPr marL="0" lvl="0" indent="0" algn="l" rtl="0">
              <a:spcBef>
                <a:spcPts val="0"/>
              </a:spcBef>
              <a:spcAft>
                <a:spcPts val="0"/>
              </a:spcAft>
              <a:buNone/>
            </a:pPr>
            <a:endParaRPr dirty="0"/>
          </a:p>
        </p:txBody>
      </p:sp>
      <p:sp>
        <p:nvSpPr>
          <p:cNvPr id="154" name="Google Shape;15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2702200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b="1" dirty="0"/>
              <a:t>[Business Model]</a:t>
            </a:r>
            <a:br>
              <a:rPr lang="en-US" dirty="0"/>
            </a:br>
            <a:r>
              <a:rPr lang="en-US" dirty="0"/>
              <a:t>"We’re adopting a </a:t>
            </a:r>
            <a:r>
              <a:rPr lang="en-US" b="1" dirty="0"/>
              <a:t>subscription-first SaaS model</a:t>
            </a:r>
            <a:r>
              <a:rPr lang="en-US" dirty="0"/>
              <a:t>, with tiered pricing:</a:t>
            </a:r>
          </a:p>
          <a:p>
            <a:r>
              <a:rPr lang="en-US" b="1" dirty="0"/>
              <a:t>$99/month</a:t>
            </a:r>
            <a:r>
              <a:rPr lang="en-US" dirty="0"/>
              <a:t> for small businesses (smart homes, clinics).</a:t>
            </a:r>
          </a:p>
          <a:p>
            <a:r>
              <a:rPr lang="en-US" b="1" dirty="0"/>
              <a:t>$10K+/year</a:t>
            </a:r>
            <a:r>
              <a:rPr lang="en-US" dirty="0"/>
              <a:t> for enterprises (factories, hospitals).</a:t>
            </a:r>
          </a:p>
          <a:p>
            <a:r>
              <a:rPr lang="en-US" dirty="0"/>
              <a:t>Recurring revenue with </a:t>
            </a:r>
            <a:r>
              <a:rPr lang="en-US" b="1" dirty="0"/>
              <a:t>70% gross margins</a:t>
            </a:r>
            <a:r>
              <a:rPr lang="en-US" dirty="0"/>
              <a:t>, plus upsell potential via threat analytics add-ons."</a:t>
            </a:r>
          </a:p>
          <a:p>
            <a:pPr marL="0" lvl="0" indent="0" algn="l" rtl="0">
              <a:spcBef>
                <a:spcPts val="0"/>
              </a:spcBef>
              <a:spcAft>
                <a:spcPts val="0"/>
              </a:spcAft>
              <a:buNone/>
            </a:pPr>
            <a:endParaRPr dirty="0"/>
          </a:p>
        </p:txBody>
      </p:sp>
      <p:sp>
        <p:nvSpPr>
          <p:cNvPr id="186" name="Google Shape;18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1881179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1930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s://www.statista.com/outlook/tmo/cybersecurity/pakistan?utm_source=chatgpt.com" TargetMode="External"/><Relationship Id="rId4" Type="http://schemas.openxmlformats.org/officeDocument/2006/relationships/hyperlink" Target="https://www.marketsandmarkets.com/Market-Reports/middle-east-cyber-security-market-121119697.html?utm_source=chatgpt.co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sp>
        <p:nvSpPr>
          <p:cNvPr id="28" name="Google Shape;28;p4"/>
          <p:cNvSpPr/>
          <p:nvPr/>
        </p:nvSpPr>
        <p:spPr>
          <a:xfrm>
            <a:off x="4850984" y="0"/>
            <a:ext cx="7361153" cy="6869196"/>
          </a:xfrm>
          <a:custGeom>
            <a:avLst/>
            <a:gdLst/>
            <a:ahLst/>
            <a:cxnLst/>
            <a:rect l="l" t="t" r="r" b="b"/>
            <a:pathLst>
              <a:path w="7361153" h="6869196" extrusionOk="0">
                <a:moveTo>
                  <a:pt x="7361153" y="0"/>
                </a:moveTo>
                <a:lnTo>
                  <a:pt x="7361153" y="6869197"/>
                </a:lnTo>
                <a:lnTo>
                  <a:pt x="0" y="6869197"/>
                </a:lnTo>
                <a:lnTo>
                  <a:pt x="3904862" y="0"/>
                </a:lnTo>
                <a:lnTo>
                  <a:pt x="7361153"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9" name="Google Shape;29;p4" descr="A glass building with blue sky&#10;&#10;Description automatically generated"/>
          <p:cNvPicPr preferRelativeResize="0"/>
          <p:nvPr/>
        </p:nvPicPr>
        <p:blipFill rotWithShape="1">
          <a:blip r:embed="rId3">
            <a:alphaModFix/>
          </a:blip>
          <a:srcRect/>
          <a:stretch/>
        </p:blipFill>
        <p:spPr>
          <a:xfrm>
            <a:off x="5331329" y="2404498"/>
            <a:ext cx="6880808" cy="4464698"/>
          </a:xfrm>
          <a:custGeom>
            <a:avLst/>
            <a:gdLst/>
            <a:ahLst/>
            <a:cxnLst/>
            <a:rect l="l" t="t" r="r" b="b"/>
            <a:pathLst>
              <a:path w="6880808" h="4464698" extrusionOk="0">
                <a:moveTo>
                  <a:pt x="2041720" y="0"/>
                </a:moveTo>
                <a:lnTo>
                  <a:pt x="6880808" y="0"/>
                </a:lnTo>
                <a:lnTo>
                  <a:pt x="6880808" y="4464698"/>
                </a:lnTo>
                <a:lnTo>
                  <a:pt x="0" y="4464698"/>
                </a:lnTo>
                <a:lnTo>
                  <a:pt x="0" y="3565175"/>
                </a:lnTo>
                <a:lnTo>
                  <a:pt x="381103" y="2899955"/>
                </a:lnTo>
                <a:lnTo>
                  <a:pt x="1051508" y="1729196"/>
                </a:lnTo>
                <a:lnTo>
                  <a:pt x="2041720" y="0"/>
                </a:lnTo>
                <a:close/>
              </a:path>
            </a:pathLst>
          </a:custGeom>
          <a:noFill/>
          <a:ln>
            <a:noFill/>
          </a:ln>
        </p:spPr>
      </p:pic>
      <p:pic>
        <p:nvPicPr>
          <p:cNvPr id="30" name="Google Shape;30;p4" descr="A glass building with blue sky&#10;&#10;Description automatically generated"/>
          <p:cNvPicPr preferRelativeResize="0"/>
          <p:nvPr/>
        </p:nvPicPr>
        <p:blipFill rotWithShape="1">
          <a:blip r:embed="rId4">
            <a:alphaModFix/>
          </a:blip>
          <a:srcRect/>
          <a:stretch/>
        </p:blipFill>
        <p:spPr>
          <a:xfrm>
            <a:off x="4815995" y="5969674"/>
            <a:ext cx="515335" cy="899523"/>
          </a:xfrm>
          <a:custGeom>
            <a:avLst/>
            <a:gdLst/>
            <a:ahLst/>
            <a:cxnLst/>
            <a:rect l="l" t="t" r="r" b="b"/>
            <a:pathLst>
              <a:path w="515335" h="899523" extrusionOk="0">
                <a:moveTo>
                  <a:pt x="515335" y="0"/>
                </a:moveTo>
                <a:lnTo>
                  <a:pt x="515335" y="899523"/>
                </a:lnTo>
                <a:lnTo>
                  <a:pt x="0" y="899523"/>
                </a:lnTo>
                <a:lnTo>
                  <a:pt x="515335" y="0"/>
                </a:lnTo>
                <a:close/>
              </a:path>
            </a:pathLst>
          </a:custGeom>
          <a:noFill/>
          <a:ln>
            <a:noFill/>
          </a:ln>
        </p:spPr>
      </p:pic>
      <p:sp>
        <p:nvSpPr>
          <p:cNvPr id="31" name="Google Shape;31;p4"/>
          <p:cNvSpPr/>
          <p:nvPr/>
        </p:nvSpPr>
        <p:spPr>
          <a:xfrm>
            <a:off x="-1" y="5304453"/>
            <a:ext cx="7053943" cy="1564743"/>
          </a:xfrm>
          <a:custGeom>
            <a:avLst/>
            <a:gdLst/>
            <a:ahLst/>
            <a:cxnLst/>
            <a:rect l="l" t="t" r="r" b="b"/>
            <a:pathLst>
              <a:path w="7053942" h="1564743" extrusionOk="0">
                <a:moveTo>
                  <a:pt x="7053944" y="0"/>
                </a:moveTo>
                <a:lnTo>
                  <a:pt x="6163803" y="1564744"/>
                </a:lnTo>
                <a:lnTo>
                  <a:pt x="0" y="1564744"/>
                </a:lnTo>
                <a:lnTo>
                  <a:pt x="0" y="0"/>
                </a:lnTo>
                <a:lnTo>
                  <a:pt x="705394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 name="Google Shape;32;p4"/>
          <p:cNvSpPr/>
          <p:nvPr/>
        </p:nvSpPr>
        <p:spPr>
          <a:xfrm>
            <a:off x="5712433" y="4133694"/>
            <a:ext cx="1341509" cy="1170758"/>
          </a:xfrm>
          <a:custGeom>
            <a:avLst/>
            <a:gdLst/>
            <a:ahLst/>
            <a:cxnLst/>
            <a:rect l="l" t="t" r="r" b="b"/>
            <a:pathLst>
              <a:path w="1341509" h="1170758" extrusionOk="0">
                <a:moveTo>
                  <a:pt x="1341509" y="1170759"/>
                </a:moveTo>
                <a:lnTo>
                  <a:pt x="0" y="1170759"/>
                </a:lnTo>
                <a:lnTo>
                  <a:pt x="670405" y="0"/>
                </a:lnTo>
                <a:lnTo>
                  <a:pt x="1149765" y="837656"/>
                </a:lnTo>
                <a:lnTo>
                  <a:pt x="1341509" y="1170759"/>
                </a:lnTo>
                <a:close/>
              </a:path>
            </a:pathLst>
          </a:custGeom>
          <a:solidFill>
            <a:srgbClr val="1C165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3" name="Google Shape;33;p4"/>
          <p:cNvGrpSpPr/>
          <p:nvPr/>
        </p:nvGrpSpPr>
        <p:grpSpPr>
          <a:xfrm>
            <a:off x="-1" y="1469613"/>
            <a:ext cx="7362093" cy="2632227"/>
            <a:chOff x="3544540" y="2271317"/>
            <a:chExt cx="5103000" cy="1646274"/>
          </a:xfrm>
        </p:grpSpPr>
        <p:sp>
          <p:nvSpPr>
            <p:cNvPr id="34" name="Google Shape;34;p4"/>
            <p:cNvSpPr txBox="1"/>
            <p:nvPr/>
          </p:nvSpPr>
          <p:spPr>
            <a:xfrm>
              <a:off x="3794105" y="2271317"/>
              <a:ext cx="4603800" cy="13281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err="1">
                  <a:solidFill>
                    <a:srgbClr val="7030A0"/>
                  </a:solidFill>
                  <a:latin typeface="Montserrat"/>
                  <a:ea typeface="Montserrat"/>
                  <a:cs typeface="Montserrat"/>
                  <a:sym typeface="Montserrat"/>
                </a:rPr>
                <a:t>IoT</a:t>
              </a:r>
              <a:r>
                <a:rPr lang="en-US" sz="4400" b="1" dirty="0">
                  <a:solidFill>
                    <a:srgbClr val="7030A0"/>
                  </a:solidFill>
                  <a:latin typeface="Montserrat"/>
                  <a:ea typeface="Montserrat"/>
                  <a:cs typeface="Montserrat"/>
                  <a:sym typeface="Montserrat"/>
                </a:rPr>
                <a:t> Firewall</a:t>
              </a:r>
              <a:r>
                <a:rPr lang="en-US" sz="4400" b="1" dirty="0">
                  <a:solidFill>
                    <a:srgbClr val="262626"/>
                  </a:solidFill>
                  <a:latin typeface="Montserrat"/>
                  <a:ea typeface="Montserrat"/>
                  <a:cs typeface="Montserrat"/>
                  <a:sym typeface="Montserrat"/>
                </a:rPr>
                <a:t> </a:t>
              </a:r>
            </a:p>
            <a:p>
              <a:pPr marL="0" marR="0" lvl="0" indent="0" algn="ctr" rtl="0">
                <a:spcBef>
                  <a:spcPts val="0"/>
                </a:spcBef>
                <a:spcAft>
                  <a:spcPts val="0"/>
                </a:spcAft>
                <a:buNone/>
              </a:pPr>
              <a:endParaRPr lang="en-US" sz="4400" b="1" dirty="0">
                <a:solidFill>
                  <a:srgbClr val="262626"/>
                </a:solidFill>
                <a:latin typeface="Montserrat"/>
                <a:ea typeface="Montserrat"/>
                <a:cs typeface="Montserrat"/>
                <a:sym typeface="Montserrat"/>
              </a:endParaRPr>
            </a:p>
            <a:p>
              <a:pPr marL="0" marR="0" lvl="0" indent="0" algn="ctr" rtl="0">
                <a:spcBef>
                  <a:spcPts val="0"/>
                </a:spcBef>
                <a:spcAft>
                  <a:spcPts val="0"/>
                </a:spcAft>
                <a:buNone/>
              </a:pPr>
              <a:r>
                <a:rPr lang="en-US" sz="4400" b="1" dirty="0">
                  <a:solidFill>
                    <a:srgbClr val="262626"/>
                  </a:solidFill>
                  <a:latin typeface="Montserrat"/>
                  <a:ea typeface="Montserrat"/>
                  <a:cs typeface="Montserrat"/>
                  <a:sym typeface="Montserrat"/>
                </a:rPr>
                <a:t>Investor Pitch | ICE’25</a:t>
              </a:r>
              <a:endParaRPr dirty="0"/>
            </a:p>
          </p:txBody>
        </p:sp>
        <p:sp>
          <p:nvSpPr>
            <p:cNvPr id="35" name="Google Shape;35;p4"/>
            <p:cNvSpPr txBox="1"/>
            <p:nvPr/>
          </p:nvSpPr>
          <p:spPr>
            <a:xfrm>
              <a:off x="3544540" y="3744191"/>
              <a:ext cx="5103000" cy="17340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200">
                  <a:solidFill>
                    <a:srgbClr val="262626"/>
                  </a:solidFill>
                  <a:latin typeface="Montserrat"/>
                  <a:ea typeface="Montserrat"/>
                  <a:cs typeface="Montserrat"/>
                  <a:sym typeface="Montserrat"/>
                </a:rPr>
                <a:t>Securing the Future of IoT &amp; Enterprise Networks</a:t>
              </a:r>
              <a:endParaRPr sz="1200">
                <a:solidFill>
                  <a:srgbClr val="262626"/>
                </a:solidFill>
                <a:latin typeface="Montserrat"/>
                <a:ea typeface="Montserrat"/>
                <a:cs typeface="Montserrat"/>
                <a:sym typeface="Montserrat"/>
              </a:endParaRPr>
            </a:p>
          </p:txBody>
        </p:sp>
      </p:grpSp>
      <p:pic>
        <p:nvPicPr>
          <p:cNvPr id="36" name="Google Shape;36;p4"/>
          <p:cNvPicPr preferRelativeResize="0"/>
          <p:nvPr/>
        </p:nvPicPr>
        <p:blipFill>
          <a:blip r:embed="rId5">
            <a:alphaModFix/>
          </a:blip>
          <a:stretch>
            <a:fillRect/>
          </a:stretch>
        </p:blipFill>
        <p:spPr>
          <a:xfrm>
            <a:off x="1124500" y="177175"/>
            <a:ext cx="2320824" cy="634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5"/>
          <p:cNvSpPr/>
          <p:nvPr/>
        </p:nvSpPr>
        <p:spPr>
          <a:xfrm>
            <a:off x="7989593" y="19333"/>
            <a:ext cx="4202407" cy="6838667"/>
          </a:xfrm>
          <a:custGeom>
            <a:avLst/>
            <a:gdLst/>
            <a:ahLst/>
            <a:cxnLst/>
            <a:rect l="l" t="t" r="r" b="b"/>
            <a:pathLst>
              <a:path w="4202407" h="6838667" extrusionOk="0">
                <a:moveTo>
                  <a:pt x="4202408" y="0"/>
                </a:moveTo>
                <a:lnTo>
                  <a:pt x="4202408" y="6838667"/>
                </a:lnTo>
                <a:lnTo>
                  <a:pt x="0" y="6838667"/>
                </a:lnTo>
                <a:lnTo>
                  <a:pt x="2104687" y="3192911"/>
                </a:lnTo>
                <a:lnTo>
                  <a:pt x="3948118" y="0"/>
                </a:lnTo>
                <a:lnTo>
                  <a:pt x="4202408"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54" name="Google Shape;254;p15" descr="A person pointing at a screen&#10;&#10;Description automatically generated"/>
          <p:cNvPicPr preferRelativeResize="0"/>
          <p:nvPr/>
        </p:nvPicPr>
        <p:blipFill rotWithShape="1">
          <a:blip r:embed="rId3">
            <a:alphaModFix/>
          </a:blip>
          <a:srcRect/>
          <a:stretch/>
        </p:blipFill>
        <p:spPr>
          <a:xfrm>
            <a:off x="4794591" y="1196907"/>
            <a:ext cx="7363271" cy="4444855"/>
          </a:xfrm>
          <a:custGeom>
            <a:avLst/>
            <a:gdLst/>
            <a:ahLst/>
            <a:cxnLst/>
            <a:rect l="l" t="t" r="r" b="b"/>
            <a:pathLst>
              <a:path w="7363271" h="4444855" extrusionOk="0">
                <a:moveTo>
                  <a:pt x="0" y="0"/>
                </a:moveTo>
                <a:lnTo>
                  <a:pt x="7363271" y="0"/>
                </a:lnTo>
                <a:lnTo>
                  <a:pt x="7363271" y="4444855"/>
                </a:lnTo>
                <a:lnTo>
                  <a:pt x="2545690" y="4444855"/>
                </a:lnTo>
                <a:lnTo>
                  <a:pt x="0" y="0"/>
                </a:lnTo>
                <a:close/>
              </a:path>
            </a:pathLst>
          </a:custGeom>
          <a:noFill/>
          <a:ln>
            <a:noFill/>
          </a:ln>
        </p:spPr>
      </p:pic>
      <p:sp>
        <p:nvSpPr>
          <p:cNvPr id="255" name="Google Shape;255;p15"/>
          <p:cNvSpPr/>
          <p:nvPr/>
        </p:nvSpPr>
        <p:spPr>
          <a:xfrm>
            <a:off x="7374200" y="5641761"/>
            <a:ext cx="1310465" cy="1196906"/>
          </a:xfrm>
          <a:custGeom>
            <a:avLst/>
            <a:gdLst/>
            <a:ahLst/>
            <a:cxnLst/>
            <a:rect l="l" t="t" r="r" b="b"/>
            <a:pathLst>
              <a:path w="1310465" h="1196906" extrusionOk="0">
                <a:moveTo>
                  <a:pt x="1310466" y="0"/>
                </a:moveTo>
                <a:lnTo>
                  <a:pt x="619354" y="1196906"/>
                </a:lnTo>
                <a:lnTo>
                  <a:pt x="0" y="0"/>
                </a:lnTo>
                <a:lnTo>
                  <a:pt x="1310466" y="0"/>
                </a:lnTo>
                <a:close/>
              </a:path>
            </a:pathLst>
          </a:custGeom>
          <a:solidFill>
            <a:srgbClr val="D783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 name="Google Shape;256;p15"/>
          <p:cNvSpPr/>
          <p:nvPr/>
        </p:nvSpPr>
        <p:spPr>
          <a:xfrm>
            <a:off x="7422916" y="-12032"/>
            <a:ext cx="1552641" cy="1228270"/>
          </a:xfrm>
          <a:custGeom>
            <a:avLst/>
            <a:gdLst/>
            <a:ahLst/>
            <a:cxnLst/>
            <a:rect l="l" t="t" r="r" b="b"/>
            <a:pathLst>
              <a:path w="1515988" h="1196906" extrusionOk="0">
                <a:moveTo>
                  <a:pt x="824876" y="0"/>
                </a:moveTo>
                <a:lnTo>
                  <a:pt x="0" y="1196906"/>
                </a:lnTo>
                <a:lnTo>
                  <a:pt x="1515988" y="1196906"/>
                </a:lnTo>
                <a:lnTo>
                  <a:pt x="824876" y="0"/>
                </a:lnTo>
                <a:close/>
              </a:path>
            </a:pathLst>
          </a:custGeom>
          <a:solidFill>
            <a:srgbClr val="D783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 name="Google Shape;257;p15"/>
          <p:cNvSpPr/>
          <p:nvPr/>
        </p:nvSpPr>
        <p:spPr>
          <a:xfrm>
            <a:off x="8250850" y="0"/>
            <a:ext cx="3941150" cy="6826126"/>
          </a:xfrm>
          <a:custGeom>
            <a:avLst/>
            <a:gdLst/>
            <a:ahLst/>
            <a:cxnLst/>
            <a:rect l="l" t="t" r="r" b="b"/>
            <a:pathLst>
              <a:path w="3941150" h="6826126" extrusionOk="0">
                <a:moveTo>
                  <a:pt x="3941151" y="0"/>
                </a:moveTo>
                <a:lnTo>
                  <a:pt x="3941151" y="6826127"/>
                </a:lnTo>
                <a:lnTo>
                  <a:pt x="1843430" y="3192911"/>
                </a:lnTo>
                <a:lnTo>
                  <a:pt x="0" y="0"/>
                </a:lnTo>
                <a:lnTo>
                  <a:pt x="3941151"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58" name="Google Shape;258;p15"/>
          <p:cNvGrpSpPr/>
          <p:nvPr/>
        </p:nvGrpSpPr>
        <p:grpSpPr>
          <a:xfrm>
            <a:off x="254461" y="1600607"/>
            <a:ext cx="5653969" cy="3436979"/>
            <a:chOff x="283318" y="1764730"/>
            <a:chExt cx="5387400" cy="3436979"/>
          </a:xfrm>
        </p:grpSpPr>
        <p:sp>
          <p:nvSpPr>
            <p:cNvPr id="259" name="Google Shape;259;p15"/>
            <p:cNvSpPr txBox="1"/>
            <p:nvPr/>
          </p:nvSpPr>
          <p:spPr>
            <a:xfrm>
              <a:off x="283318" y="2524093"/>
              <a:ext cx="5387400" cy="2677616"/>
            </a:xfrm>
            <a:prstGeom prst="rect">
              <a:avLst/>
            </a:prstGeom>
            <a:noFill/>
            <a:ln>
              <a:noFill/>
            </a:ln>
          </p:spPr>
          <p:txBody>
            <a:bodyPr spcFirstLastPara="1" wrap="square" lIns="91425" tIns="45700" rIns="91425" bIns="45700" anchor="t" anchorCtr="0">
              <a:spAutoFit/>
            </a:bodyPr>
            <a:lstStyle/>
            <a:p>
              <a:pPr marL="139700" lvl="0">
                <a:lnSpc>
                  <a:spcPct val="150000"/>
                </a:lnSpc>
                <a:buClr>
                  <a:srgbClr val="262626"/>
                </a:buClr>
                <a:buSzPts val="1400"/>
              </a:pPr>
              <a:r>
                <a:rPr lang="en-US" dirty="0">
                  <a:solidFill>
                    <a:srgbClr val="262626"/>
                  </a:solidFill>
                  <a:latin typeface="Montserrat"/>
                  <a:ea typeface="Montserrat"/>
                  <a:cs typeface="Montserrat"/>
                  <a:sym typeface="Montserrat"/>
                </a:rPr>
                <a:t>We’re seeking 300K for 30M valuation). Funds will drive:</a:t>
              </a:r>
            </a:p>
            <a:p>
              <a:pPr marL="457200" lvl="0" indent="-317500">
                <a:lnSpc>
                  <a:spcPct val="150000"/>
                </a:lnSpc>
                <a:buClr>
                  <a:srgbClr val="262626"/>
                </a:buClr>
                <a:buSzPts val="1400"/>
                <a:buFont typeface="Montserrat"/>
                <a:buChar char="●"/>
              </a:pPr>
              <a:r>
                <a:rPr lang="en-US" dirty="0">
                  <a:solidFill>
                    <a:srgbClr val="262626"/>
                  </a:solidFill>
                  <a:latin typeface="Montserrat"/>
                  <a:ea typeface="Montserrat"/>
                  <a:cs typeface="Montserrat"/>
                  <a:sym typeface="Montserrat"/>
                </a:rPr>
                <a:t>40%: Finalize product &amp; certifications (GDPR, HIPAA).</a:t>
              </a:r>
            </a:p>
            <a:p>
              <a:pPr marL="457200" lvl="0" indent="-317500">
                <a:lnSpc>
                  <a:spcPct val="150000"/>
                </a:lnSpc>
                <a:buClr>
                  <a:srgbClr val="262626"/>
                </a:buClr>
                <a:buSzPts val="1400"/>
                <a:buFont typeface="Montserrat"/>
                <a:buChar char="●"/>
              </a:pPr>
              <a:r>
                <a:rPr lang="en-US" dirty="0">
                  <a:solidFill>
                    <a:srgbClr val="262626"/>
                  </a:solidFill>
                  <a:latin typeface="Montserrat"/>
                  <a:ea typeface="Montserrat"/>
                  <a:cs typeface="Montserrat"/>
                  <a:sym typeface="Montserrat"/>
                </a:rPr>
                <a:t>30%: Hire engineers to boost AI capabilities.</a:t>
              </a:r>
            </a:p>
            <a:p>
              <a:pPr marL="457200" lvl="0" indent="-317500">
                <a:lnSpc>
                  <a:spcPct val="150000"/>
                </a:lnSpc>
                <a:buClr>
                  <a:srgbClr val="262626"/>
                </a:buClr>
                <a:buSzPts val="1400"/>
                <a:buFont typeface="Montserrat"/>
                <a:buChar char="●"/>
              </a:pPr>
              <a:r>
                <a:rPr lang="en-US" dirty="0">
                  <a:solidFill>
                    <a:srgbClr val="262626"/>
                  </a:solidFill>
                  <a:latin typeface="Montserrat"/>
                  <a:ea typeface="Montserrat"/>
                  <a:cs typeface="Montserrat"/>
                  <a:sym typeface="Montserrat"/>
                </a:rPr>
                <a:t>20%: Pilot marketing in home/SME/industrial verticals.</a:t>
              </a:r>
            </a:p>
            <a:p>
              <a:pPr marL="457200" lvl="0" indent="-317500">
                <a:lnSpc>
                  <a:spcPct val="150000"/>
                </a:lnSpc>
                <a:buClr>
                  <a:srgbClr val="262626"/>
                </a:buClr>
                <a:buSzPts val="1400"/>
                <a:buFont typeface="Montserrat"/>
                <a:buChar char="●"/>
              </a:pPr>
              <a:r>
                <a:rPr lang="en-US" dirty="0">
                  <a:solidFill>
                    <a:srgbClr val="262626"/>
                  </a:solidFill>
                  <a:latin typeface="Montserrat"/>
                  <a:ea typeface="Montserrat"/>
                  <a:cs typeface="Montserrat"/>
                  <a:sym typeface="Montserrat"/>
                </a:rPr>
                <a:t>10%: Legal/operational runway.</a:t>
              </a:r>
            </a:p>
            <a:p>
              <a:pPr marL="457200" lvl="0" indent="-317500">
                <a:lnSpc>
                  <a:spcPct val="150000"/>
                </a:lnSpc>
                <a:buClr>
                  <a:srgbClr val="262626"/>
                </a:buClr>
                <a:buSzPts val="1400"/>
                <a:buFont typeface="Montserrat"/>
                <a:buChar char="●"/>
              </a:pPr>
              <a:r>
                <a:rPr lang="en-US" dirty="0">
                  <a:solidFill>
                    <a:srgbClr val="262626"/>
                  </a:solidFill>
                  <a:latin typeface="Montserrat"/>
                  <a:ea typeface="Montserrat"/>
                  <a:cs typeface="Montserrat"/>
                  <a:sym typeface="Montserrat"/>
                </a:rPr>
                <a:t>Milestones: Achieve $2M ARR by 2026, 20 enterprise contracts, and a 10x valuation leap at Series A."</a:t>
              </a:r>
            </a:p>
            <a:p>
              <a:pPr marL="457200" lvl="0" indent="-317500">
                <a:lnSpc>
                  <a:spcPct val="150000"/>
                </a:lnSpc>
                <a:buClr>
                  <a:srgbClr val="262626"/>
                </a:buClr>
                <a:buSzPts val="1400"/>
                <a:buFont typeface="Montserrat"/>
                <a:buChar char="●"/>
              </a:pPr>
              <a:endParaRPr lang="en-US" dirty="0">
                <a:solidFill>
                  <a:srgbClr val="262626"/>
                </a:solidFill>
                <a:latin typeface="Montserrat"/>
                <a:ea typeface="Montserrat"/>
                <a:cs typeface="Montserrat"/>
                <a:sym typeface="Montserrat"/>
              </a:endParaRPr>
            </a:p>
          </p:txBody>
        </p:sp>
        <p:sp>
          <p:nvSpPr>
            <p:cNvPr id="260" name="Google Shape;260;p15"/>
            <p:cNvSpPr txBox="1"/>
            <p:nvPr/>
          </p:nvSpPr>
          <p:spPr>
            <a:xfrm>
              <a:off x="629602" y="1764730"/>
              <a:ext cx="3313200"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262626"/>
                  </a:solidFill>
                  <a:latin typeface="Montserrat"/>
                  <a:ea typeface="Montserrat"/>
                  <a:cs typeface="Montserrat"/>
                  <a:sym typeface="Montserrat"/>
                </a:rPr>
                <a:t>Financial Ask </a:t>
              </a:r>
              <a:endParaRPr sz="3600" dirty="0">
                <a:solidFill>
                  <a:srgbClr val="262626"/>
                </a:solidFill>
                <a:latin typeface="Montserrat"/>
                <a:ea typeface="Montserrat"/>
                <a:cs typeface="Montserrat"/>
                <a:sym typeface="Montserrat"/>
              </a:endParaRPr>
            </a:p>
          </p:txBody>
        </p:sp>
      </p:grpSp>
    </p:spTree>
    <p:extLst>
      <p:ext uri="{BB962C8B-B14F-4D97-AF65-F5344CB8AC3E}">
        <p14:creationId xmlns:p14="http://schemas.microsoft.com/office/powerpoint/2010/main" val="3196034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5"/>
          <p:cNvSpPr/>
          <p:nvPr/>
        </p:nvSpPr>
        <p:spPr>
          <a:xfrm>
            <a:off x="7989593" y="19333"/>
            <a:ext cx="4202407" cy="6838667"/>
          </a:xfrm>
          <a:custGeom>
            <a:avLst/>
            <a:gdLst/>
            <a:ahLst/>
            <a:cxnLst/>
            <a:rect l="l" t="t" r="r" b="b"/>
            <a:pathLst>
              <a:path w="4202407" h="6838667" extrusionOk="0">
                <a:moveTo>
                  <a:pt x="4202408" y="0"/>
                </a:moveTo>
                <a:lnTo>
                  <a:pt x="4202408" y="6838667"/>
                </a:lnTo>
                <a:lnTo>
                  <a:pt x="0" y="6838667"/>
                </a:lnTo>
                <a:lnTo>
                  <a:pt x="2104687" y="3192911"/>
                </a:lnTo>
                <a:lnTo>
                  <a:pt x="3948118" y="0"/>
                </a:lnTo>
                <a:lnTo>
                  <a:pt x="4202408"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54" name="Google Shape;254;p15" descr="A person pointing at a screen&#10;&#10;Description automatically generated"/>
          <p:cNvPicPr preferRelativeResize="0"/>
          <p:nvPr/>
        </p:nvPicPr>
        <p:blipFill rotWithShape="1">
          <a:blip r:embed="rId3">
            <a:alphaModFix/>
          </a:blip>
          <a:srcRect/>
          <a:stretch/>
        </p:blipFill>
        <p:spPr>
          <a:xfrm>
            <a:off x="4794591" y="1196907"/>
            <a:ext cx="7363271" cy="4444855"/>
          </a:xfrm>
          <a:custGeom>
            <a:avLst/>
            <a:gdLst/>
            <a:ahLst/>
            <a:cxnLst/>
            <a:rect l="l" t="t" r="r" b="b"/>
            <a:pathLst>
              <a:path w="7363271" h="4444855" extrusionOk="0">
                <a:moveTo>
                  <a:pt x="0" y="0"/>
                </a:moveTo>
                <a:lnTo>
                  <a:pt x="7363271" y="0"/>
                </a:lnTo>
                <a:lnTo>
                  <a:pt x="7363271" y="4444855"/>
                </a:lnTo>
                <a:lnTo>
                  <a:pt x="2545690" y="4444855"/>
                </a:lnTo>
                <a:lnTo>
                  <a:pt x="0" y="0"/>
                </a:lnTo>
                <a:close/>
              </a:path>
            </a:pathLst>
          </a:custGeom>
          <a:noFill/>
          <a:ln>
            <a:noFill/>
          </a:ln>
        </p:spPr>
      </p:pic>
      <p:sp>
        <p:nvSpPr>
          <p:cNvPr id="255" name="Google Shape;255;p15"/>
          <p:cNvSpPr/>
          <p:nvPr/>
        </p:nvSpPr>
        <p:spPr>
          <a:xfrm>
            <a:off x="7374200" y="5641761"/>
            <a:ext cx="1310465" cy="1196906"/>
          </a:xfrm>
          <a:custGeom>
            <a:avLst/>
            <a:gdLst/>
            <a:ahLst/>
            <a:cxnLst/>
            <a:rect l="l" t="t" r="r" b="b"/>
            <a:pathLst>
              <a:path w="1310465" h="1196906" extrusionOk="0">
                <a:moveTo>
                  <a:pt x="1310466" y="0"/>
                </a:moveTo>
                <a:lnTo>
                  <a:pt x="619354" y="1196906"/>
                </a:lnTo>
                <a:lnTo>
                  <a:pt x="0" y="0"/>
                </a:lnTo>
                <a:lnTo>
                  <a:pt x="1310466" y="0"/>
                </a:lnTo>
                <a:close/>
              </a:path>
            </a:pathLst>
          </a:custGeom>
          <a:solidFill>
            <a:srgbClr val="D783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 name="Google Shape;256;p15"/>
          <p:cNvSpPr/>
          <p:nvPr/>
        </p:nvSpPr>
        <p:spPr>
          <a:xfrm>
            <a:off x="7422916" y="-12032"/>
            <a:ext cx="1552641" cy="1228270"/>
          </a:xfrm>
          <a:custGeom>
            <a:avLst/>
            <a:gdLst/>
            <a:ahLst/>
            <a:cxnLst/>
            <a:rect l="l" t="t" r="r" b="b"/>
            <a:pathLst>
              <a:path w="1515988" h="1196906" extrusionOk="0">
                <a:moveTo>
                  <a:pt x="824876" y="0"/>
                </a:moveTo>
                <a:lnTo>
                  <a:pt x="0" y="1196906"/>
                </a:lnTo>
                <a:lnTo>
                  <a:pt x="1515988" y="1196906"/>
                </a:lnTo>
                <a:lnTo>
                  <a:pt x="824876" y="0"/>
                </a:lnTo>
                <a:close/>
              </a:path>
            </a:pathLst>
          </a:custGeom>
          <a:solidFill>
            <a:srgbClr val="D783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 name="Google Shape;257;p15"/>
          <p:cNvSpPr/>
          <p:nvPr/>
        </p:nvSpPr>
        <p:spPr>
          <a:xfrm>
            <a:off x="8250850" y="0"/>
            <a:ext cx="3941150" cy="6826126"/>
          </a:xfrm>
          <a:custGeom>
            <a:avLst/>
            <a:gdLst/>
            <a:ahLst/>
            <a:cxnLst/>
            <a:rect l="l" t="t" r="r" b="b"/>
            <a:pathLst>
              <a:path w="3941150" h="6826126" extrusionOk="0">
                <a:moveTo>
                  <a:pt x="3941151" y="0"/>
                </a:moveTo>
                <a:lnTo>
                  <a:pt x="3941151" y="6826127"/>
                </a:lnTo>
                <a:lnTo>
                  <a:pt x="1843430" y="3192911"/>
                </a:lnTo>
                <a:lnTo>
                  <a:pt x="0" y="0"/>
                </a:lnTo>
                <a:lnTo>
                  <a:pt x="3941151"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58" name="Google Shape;258;p15"/>
          <p:cNvGrpSpPr/>
          <p:nvPr/>
        </p:nvGrpSpPr>
        <p:grpSpPr>
          <a:xfrm>
            <a:off x="629600" y="1764730"/>
            <a:ext cx="5387400" cy="4252770"/>
            <a:chOff x="629600" y="1764730"/>
            <a:chExt cx="5387400" cy="4252770"/>
          </a:xfrm>
        </p:grpSpPr>
        <p:sp>
          <p:nvSpPr>
            <p:cNvPr id="259" name="Google Shape;259;p15"/>
            <p:cNvSpPr txBox="1"/>
            <p:nvPr/>
          </p:nvSpPr>
          <p:spPr>
            <a:xfrm>
              <a:off x="629600" y="2477200"/>
              <a:ext cx="5387400" cy="3540300"/>
            </a:xfrm>
            <a:prstGeom prst="rect">
              <a:avLst/>
            </a:prstGeom>
            <a:noFill/>
            <a:ln>
              <a:noFill/>
            </a:ln>
          </p:spPr>
          <p:txBody>
            <a:bodyPr spcFirstLastPara="1" wrap="square" lIns="91425" tIns="45700" rIns="91425" bIns="45700" anchor="t" anchorCtr="0">
              <a:spAutoFit/>
            </a:bodyPr>
            <a:lstStyle/>
            <a:p>
              <a:pPr marL="457200" marR="0" lvl="0" indent="-317500" algn="l" rtl="0">
                <a:lnSpc>
                  <a:spcPct val="150000"/>
                </a:lnSpc>
                <a:spcBef>
                  <a:spcPts val="0"/>
                </a:spcBef>
                <a:spcAft>
                  <a:spcPts val="0"/>
                </a:spcAft>
                <a:buClr>
                  <a:srgbClr val="262626"/>
                </a:buClr>
                <a:buSzPts val="1400"/>
                <a:buFont typeface="Montserrat"/>
                <a:buChar char="●"/>
              </a:pPr>
              <a:r>
                <a:rPr lang="en-US" b="1">
                  <a:solidFill>
                    <a:srgbClr val="262626"/>
                  </a:solidFill>
                  <a:latin typeface="Montserrat"/>
                  <a:ea typeface="Montserrat"/>
                  <a:cs typeface="Montserrat"/>
                  <a:sym typeface="Montserrat"/>
                </a:rPr>
                <a:t>Innovative Solutions –</a:t>
              </a:r>
              <a:r>
                <a:rPr lang="en-US">
                  <a:solidFill>
                    <a:srgbClr val="262626"/>
                  </a:solidFill>
                  <a:latin typeface="Montserrat"/>
                  <a:ea typeface="Montserrat"/>
                  <a:cs typeface="Montserrat"/>
                  <a:sym typeface="Montserrat"/>
                </a:rPr>
                <a:t> ThingzEye offers AI-driven firewalls for smart homes &amp; enterprises, providing real-time protection against evolving threats.</a:t>
              </a:r>
              <a:endParaRPr>
                <a:solidFill>
                  <a:srgbClr val="262626"/>
                </a:solidFill>
                <a:latin typeface="Montserrat"/>
                <a:ea typeface="Montserrat"/>
                <a:cs typeface="Montserrat"/>
                <a:sym typeface="Montserrat"/>
              </a:endParaRPr>
            </a:p>
            <a:p>
              <a:pPr marL="457200" marR="0" lvl="0" indent="-317500" algn="l" rtl="0">
                <a:lnSpc>
                  <a:spcPct val="150000"/>
                </a:lnSpc>
                <a:spcBef>
                  <a:spcPts val="0"/>
                </a:spcBef>
                <a:spcAft>
                  <a:spcPts val="0"/>
                </a:spcAft>
                <a:buClr>
                  <a:srgbClr val="262626"/>
                </a:buClr>
                <a:buSzPts val="1400"/>
                <a:buFont typeface="Montserrat"/>
                <a:buChar char="●"/>
              </a:pPr>
              <a:r>
                <a:rPr lang="en-US" b="1">
                  <a:solidFill>
                    <a:srgbClr val="262626"/>
                  </a:solidFill>
                  <a:latin typeface="Montserrat"/>
                  <a:ea typeface="Montserrat"/>
                  <a:cs typeface="Montserrat"/>
                  <a:sym typeface="Montserrat"/>
                </a:rPr>
                <a:t>Unique Value Proposition –</a:t>
              </a:r>
              <a:r>
                <a:rPr lang="en-US">
                  <a:solidFill>
                    <a:srgbClr val="262626"/>
                  </a:solidFill>
                  <a:latin typeface="Montserrat"/>
                  <a:ea typeface="Montserrat"/>
                  <a:cs typeface="Montserrat"/>
                  <a:sym typeface="Montserrat"/>
                </a:rPr>
                <a:t> Affordable, customizable solutions with local support and advanced security for IoT and enterprise networks.</a:t>
              </a:r>
              <a:endParaRPr>
                <a:solidFill>
                  <a:srgbClr val="262626"/>
                </a:solidFill>
                <a:latin typeface="Montserrat"/>
                <a:ea typeface="Montserrat"/>
                <a:cs typeface="Montserrat"/>
                <a:sym typeface="Montserrat"/>
              </a:endParaRPr>
            </a:p>
            <a:p>
              <a:pPr marL="457200" marR="0" lvl="0" indent="-317500" algn="l" rtl="0">
                <a:lnSpc>
                  <a:spcPct val="150000"/>
                </a:lnSpc>
                <a:spcBef>
                  <a:spcPts val="0"/>
                </a:spcBef>
                <a:spcAft>
                  <a:spcPts val="0"/>
                </a:spcAft>
                <a:buClr>
                  <a:srgbClr val="262626"/>
                </a:buClr>
                <a:buSzPts val="1400"/>
                <a:buFont typeface="Montserrat"/>
                <a:buChar char="●"/>
              </a:pPr>
              <a:r>
                <a:rPr lang="en-US" b="1">
                  <a:solidFill>
                    <a:srgbClr val="262626"/>
                  </a:solidFill>
                  <a:latin typeface="Montserrat"/>
                  <a:ea typeface="Montserrat"/>
                  <a:cs typeface="Montserrat"/>
                  <a:sym typeface="Montserrat"/>
                </a:rPr>
                <a:t>Scalable Growth –</a:t>
              </a:r>
              <a:r>
                <a:rPr lang="en-US">
                  <a:solidFill>
                    <a:srgbClr val="262626"/>
                  </a:solidFill>
                  <a:latin typeface="Montserrat"/>
                  <a:ea typeface="Montserrat"/>
                  <a:cs typeface="Montserrat"/>
                  <a:sym typeface="Montserrat"/>
                </a:rPr>
                <a:t> Focused on local dominance with plans for regional &amp; international expansion.</a:t>
              </a:r>
              <a:endParaRPr>
                <a:solidFill>
                  <a:srgbClr val="262626"/>
                </a:solidFill>
                <a:latin typeface="Montserrat"/>
                <a:ea typeface="Montserrat"/>
                <a:cs typeface="Montserrat"/>
                <a:sym typeface="Montserrat"/>
              </a:endParaRPr>
            </a:p>
            <a:p>
              <a:pPr marL="457200" marR="0" lvl="0" indent="-317500" algn="l" rtl="0">
                <a:lnSpc>
                  <a:spcPct val="150000"/>
                </a:lnSpc>
                <a:spcBef>
                  <a:spcPts val="0"/>
                </a:spcBef>
                <a:spcAft>
                  <a:spcPts val="0"/>
                </a:spcAft>
                <a:buClr>
                  <a:srgbClr val="262626"/>
                </a:buClr>
                <a:buSzPts val="1400"/>
                <a:buFont typeface="Montserrat"/>
                <a:buChar char="●"/>
              </a:pPr>
              <a:r>
                <a:rPr lang="en-US" b="1">
                  <a:solidFill>
                    <a:srgbClr val="262626"/>
                  </a:solidFill>
                  <a:latin typeface="Montserrat"/>
                  <a:ea typeface="Montserrat"/>
                  <a:cs typeface="Montserrat"/>
                  <a:sym typeface="Montserrat"/>
                </a:rPr>
                <a:t>Strong Market Position –</a:t>
              </a:r>
              <a:r>
                <a:rPr lang="en-US">
                  <a:solidFill>
                    <a:srgbClr val="262626"/>
                  </a:solidFill>
                  <a:latin typeface="Montserrat"/>
                  <a:ea typeface="Montserrat"/>
                  <a:cs typeface="Montserrat"/>
                  <a:sym typeface="Montserrat"/>
                </a:rPr>
                <a:t> Positioned to capture growing demand for smarter, proactive cybersecurity solutions.</a:t>
              </a:r>
              <a:endParaRPr>
                <a:solidFill>
                  <a:srgbClr val="262626"/>
                </a:solidFill>
                <a:latin typeface="Montserrat"/>
                <a:ea typeface="Montserrat"/>
                <a:cs typeface="Montserrat"/>
                <a:sym typeface="Montserrat"/>
              </a:endParaRPr>
            </a:p>
          </p:txBody>
        </p:sp>
        <p:sp>
          <p:nvSpPr>
            <p:cNvPr id="260" name="Google Shape;260;p15"/>
            <p:cNvSpPr txBox="1"/>
            <p:nvPr/>
          </p:nvSpPr>
          <p:spPr>
            <a:xfrm>
              <a:off x="629602" y="1764730"/>
              <a:ext cx="33132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a:solidFill>
                    <a:srgbClr val="262626"/>
                  </a:solidFill>
                  <a:latin typeface="Montserrat"/>
                  <a:ea typeface="Montserrat"/>
                  <a:cs typeface="Montserrat"/>
                  <a:sym typeface="Montserrat"/>
                </a:rPr>
                <a:t>Conclusion</a:t>
              </a:r>
              <a:endParaRPr sz="3600">
                <a:solidFill>
                  <a:srgbClr val="262626"/>
                </a:solidFill>
                <a:latin typeface="Montserrat"/>
                <a:ea typeface="Montserrat"/>
                <a:cs typeface="Montserrat"/>
                <a:sym typeface="Montserrat"/>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5"/>
          <p:cNvSpPr/>
          <p:nvPr/>
        </p:nvSpPr>
        <p:spPr>
          <a:xfrm>
            <a:off x="0" y="0"/>
            <a:ext cx="3941151" cy="6826126"/>
          </a:xfrm>
          <a:custGeom>
            <a:avLst/>
            <a:gdLst/>
            <a:ahLst/>
            <a:cxnLst/>
            <a:rect l="l" t="t" r="r" b="b"/>
            <a:pathLst>
              <a:path w="3941151" h="6826126" extrusionOk="0">
                <a:moveTo>
                  <a:pt x="3941151" y="0"/>
                </a:moveTo>
                <a:lnTo>
                  <a:pt x="3245162" y="1206660"/>
                </a:lnTo>
                <a:lnTo>
                  <a:pt x="2097721" y="3192911"/>
                </a:lnTo>
                <a:lnTo>
                  <a:pt x="678572" y="5651515"/>
                </a:lnTo>
                <a:lnTo>
                  <a:pt x="0" y="6826127"/>
                </a:lnTo>
                <a:lnTo>
                  <a:pt x="0" y="0"/>
                </a:lnTo>
                <a:lnTo>
                  <a:pt x="3941151"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 name="Google Shape;42;p5"/>
          <p:cNvSpPr/>
          <p:nvPr/>
        </p:nvSpPr>
        <p:spPr>
          <a:xfrm>
            <a:off x="1001834" y="3755659"/>
            <a:ext cx="3647846" cy="3102341"/>
          </a:xfrm>
          <a:custGeom>
            <a:avLst/>
            <a:gdLst/>
            <a:ahLst/>
            <a:cxnLst/>
            <a:rect l="l" t="t" r="r" b="b"/>
            <a:pathLst>
              <a:path w="3647846" h="3102341" extrusionOk="0">
                <a:moveTo>
                  <a:pt x="3647846" y="3102342"/>
                </a:moveTo>
                <a:lnTo>
                  <a:pt x="0" y="3102342"/>
                </a:lnTo>
                <a:lnTo>
                  <a:pt x="1791179" y="0"/>
                </a:lnTo>
                <a:lnTo>
                  <a:pt x="3647846" y="31023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 name="Google Shape;43;p5"/>
          <p:cNvSpPr/>
          <p:nvPr/>
        </p:nvSpPr>
        <p:spPr>
          <a:xfrm>
            <a:off x="2540668" y="41529"/>
            <a:ext cx="2813869" cy="2381271"/>
          </a:xfrm>
          <a:custGeom>
            <a:avLst/>
            <a:gdLst/>
            <a:ahLst/>
            <a:cxnLst/>
            <a:rect l="l" t="t" r="r" b="b"/>
            <a:pathLst>
              <a:path w="2799979" h="2381271" extrusionOk="0">
                <a:moveTo>
                  <a:pt x="0" y="2381272"/>
                </a:moveTo>
                <a:lnTo>
                  <a:pt x="1374561" y="0"/>
                </a:lnTo>
                <a:lnTo>
                  <a:pt x="2799980" y="2381272"/>
                </a:lnTo>
                <a:lnTo>
                  <a:pt x="0" y="2381272"/>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4" name="Google Shape;44;p5" descr="A group of people standing in front of a building&#10;&#10;Description automatically generated"/>
          <p:cNvPicPr preferRelativeResize="0"/>
          <p:nvPr/>
        </p:nvPicPr>
        <p:blipFill rotWithShape="1">
          <a:blip r:embed="rId3">
            <a:alphaModFix/>
          </a:blip>
          <a:srcRect/>
          <a:stretch/>
        </p:blipFill>
        <p:spPr>
          <a:xfrm>
            <a:off x="0" y="2413146"/>
            <a:ext cx="5366570" cy="4444855"/>
          </a:xfrm>
          <a:custGeom>
            <a:avLst/>
            <a:gdLst/>
            <a:ahLst/>
            <a:cxnLst/>
            <a:rect l="l" t="t" r="r" b="b"/>
            <a:pathLst>
              <a:path w="5366570" h="4444855" extrusionOk="0">
                <a:moveTo>
                  <a:pt x="0" y="0"/>
                </a:moveTo>
                <a:lnTo>
                  <a:pt x="5366570" y="0"/>
                </a:lnTo>
                <a:lnTo>
                  <a:pt x="2820881" y="4444855"/>
                </a:lnTo>
                <a:lnTo>
                  <a:pt x="0" y="4444855"/>
                </a:lnTo>
                <a:lnTo>
                  <a:pt x="0" y="1415665"/>
                </a:lnTo>
                <a:lnTo>
                  <a:pt x="0" y="0"/>
                </a:lnTo>
                <a:close/>
              </a:path>
            </a:pathLst>
          </a:custGeom>
          <a:noFill/>
          <a:ln>
            <a:noFill/>
          </a:ln>
        </p:spPr>
      </p:pic>
      <p:grpSp>
        <p:nvGrpSpPr>
          <p:cNvPr id="45" name="Google Shape;45;p5"/>
          <p:cNvGrpSpPr/>
          <p:nvPr/>
        </p:nvGrpSpPr>
        <p:grpSpPr>
          <a:xfrm>
            <a:off x="5538380" y="733950"/>
            <a:ext cx="5547094" cy="5489175"/>
            <a:chOff x="6362111" y="733951"/>
            <a:chExt cx="5547094" cy="5489175"/>
          </a:xfrm>
        </p:grpSpPr>
        <p:sp>
          <p:nvSpPr>
            <p:cNvPr id="46" name="Google Shape;46;p5"/>
            <p:cNvSpPr txBox="1"/>
            <p:nvPr/>
          </p:nvSpPr>
          <p:spPr>
            <a:xfrm>
              <a:off x="6362111" y="733951"/>
              <a:ext cx="4106100" cy="1366200"/>
            </a:xfrm>
            <a:prstGeom prst="rect">
              <a:avLst/>
            </a:prstGeom>
            <a:noFill/>
            <a:ln>
              <a:noFill/>
            </a:ln>
          </p:spPr>
          <p:txBody>
            <a:bodyPr spcFirstLastPara="1" wrap="square" lIns="0" tIns="11425" rIns="0" bIns="0" anchor="t" anchorCtr="0">
              <a:spAutoFit/>
            </a:bodyPr>
            <a:lstStyle/>
            <a:p>
              <a:pPr marL="8467" marR="0" lvl="0" indent="0" algn="l" rtl="0">
                <a:spcBef>
                  <a:spcPts val="0"/>
                </a:spcBef>
                <a:spcAft>
                  <a:spcPts val="0"/>
                </a:spcAft>
                <a:buNone/>
              </a:pPr>
              <a:r>
                <a:rPr lang="en-US" sz="4400" b="1">
                  <a:solidFill>
                    <a:srgbClr val="262626"/>
                  </a:solidFill>
                  <a:latin typeface="Montserrat"/>
                  <a:ea typeface="Montserrat"/>
                  <a:cs typeface="Montserrat"/>
                  <a:sym typeface="Montserrat"/>
                </a:rPr>
                <a:t>About ThingzEye</a:t>
              </a:r>
              <a:endParaRPr sz="4400">
                <a:solidFill>
                  <a:srgbClr val="262626"/>
                </a:solidFill>
                <a:latin typeface="Montserrat"/>
                <a:ea typeface="Montserrat"/>
                <a:cs typeface="Montserrat"/>
                <a:sym typeface="Montserrat"/>
              </a:endParaRPr>
            </a:p>
          </p:txBody>
        </p:sp>
        <p:sp>
          <p:nvSpPr>
            <p:cNvPr id="47" name="Google Shape;47;p5"/>
            <p:cNvSpPr txBox="1"/>
            <p:nvPr/>
          </p:nvSpPr>
          <p:spPr>
            <a:xfrm>
              <a:off x="6786405" y="2274526"/>
              <a:ext cx="5122800" cy="3948600"/>
            </a:xfrm>
            <a:prstGeom prst="rect">
              <a:avLst/>
            </a:prstGeom>
            <a:noFill/>
            <a:ln>
              <a:noFill/>
            </a:ln>
          </p:spPr>
          <p:txBody>
            <a:bodyPr spcFirstLastPara="1" wrap="square" lIns="0" tIns="8025" rIns="0" bIns="0" anchor="t" anchorCtr="0">
              <a:spAutoFit/>
            </a:bodyPr>
            <a:lstStyle/>
            <a:p>
              <a:pPr marL="0" marR="0" lvl="0" indent="0" algn="l" rtl="0">
                <a:lnSpc>
                  <a:spcPct val="150000"/>
                </a:lnSpc>
                <a:spcBef>
                  <a:spcPts val="0"/>
                </a:spcBef>
                <a:spcAft>
                  <a:spcPts val="0"/>
                </a:spcAft>
                <a:buClr>
                  <a:srgbClr val="262626"/>
                </a:buClr>
                <a:buSzPts val="1600"/>
                <a:buFont typeface="Montserrat"/>
                <a:buNone/>
              </a:pPr>
              <a:r>
                <a:rPr lang="en-US" sz="1600">
                  <a:solidFill>
                    <a:srgbClr val="262626"/>
                  </a:solidFill>
                  <a:latin typeface="Montserrat"/>
                  <a:ea typeface="Montserrat"/>
                  <a:cs typeface="Montserrat"/>
                  <a:sym typeface="Montserrat"/>
                </a:rPr>
                <a:t>ThingzEye is a cybersecurity company focused on protecting smart homes and enterprises with AI-driven firewalls. Our solutions provide real-time protection, proactive threat defense, and seamless connectivity to secure digital experiences. We offer affordable, customizable security against both traditional and emerging threats, with a focus on IoT and enterprise protection. Backed by local support and scalability, ThingzEye is poised for global expansion. Our mission is to secure the digital future for users worldwide.</a:t>
              </a:r>
              <a:endParaRPr sz="1600">
                <a:solidFill>
                  <a:srgbClr val="262626"/>
                </a:solidFill>
                <a:latin typeface="Montserrat"/>
                <a:ea typeface="Montserrat"/>
                <a:cs typeface="Montserrat"/>
                <a:sym typeface="Montserrat"/>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6"/>
          <p:cNvSpPr/>
          <p:nvPr/>
        </p:nvSpPr>
        <p:spPr>
          <a:xfrm>
            <a:off x="536042" y="0"/>
            <a:ext cx="5806206" cy="6869196"/>
          </a:xfrm>
          <a:custGeom>
            <a:avLst/>
            <a:gdLst/>
            <a:ahLst/>
            <a:cxnLst/>
            <a:rect l="l" t="t" r="r" b="b"/>
            <a:pathLst>
              <a:path w="5806206" h="6869196" extrusionOk="0">
                <a:moveTo>
                  <a:pt x="5806207" y="6869197"/>
                </a:moveTo>
                <a:lnTo>
                  <a:pt x="1340809" y="6869197"/>
                </a:lnTo>
                <a:lnTo>
                  <a:pt x="19594" y="4562669"/>
                </a:lnTo>
                <a:lnTo>
                  <a:pt x="0" y="4527680"/>
                </a:lnTo>
                <a:lnTo>
                  <a:pt x="9797" y="3434599"/>
                </a:lnTo>
                <a:lnTo>
                  <a:pt x="19594" y="2307227"/>
                </a:lnTo>
                <a:lnTo>
                  <a:pt x="40588" y="0"/>
                </a:lnTo>
                <a:lnTo>
                  <a:pt x="1872654" y="0"/>
                </a:lnTo>
                <a:lnTo>
                  <a:pt x="3839780" y="3434599"/>
                </a:lnTo>
                <a:lnTo>
                  <a:pt x="4445804" y="4493390"/>
                </a:lnTo>
                <a:lnTo>
                  <a:pt x="5806207" y="686919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 name="Google Shape;53;p6"/>
          <p:cNvSpPr/>
          <p:nvPr/>
        </p:nvSpPr>
        <p:spPr>
          <a:xfrm>
            <a:off x="0" y="0"/>
            <a:ext cx="4878277" cy="6869196"/>
          </a:xfrm>
          <a:custGeom>
            <a:avLst/>
            <a:gdLst/>
            <a:ahLst/>
            <a:cxnLst/>
            <a:rect l="l" t="t" r="r" b="b"/>
            <a:pathLst>
              <a:path w="4878277" h="6869196" extrusionOk="0">
                <a:moveTo>
                  <a:pt x="4878278" y="3000025"/>
                </a:moveTo>
                <a:lnTo>
                  <a:pt x="4878278" y="6869197"/>
                </a:lnTo>
                <a:lnTo>
                  <a:pt x="0" y="6869197"/>
                </a:lnTo>
                <a:lnTo>
                  <a:pt x="0" y="0"/>
                </a:lnTo>
                <a:lnTo>
                  <a:pt x="3160279" y="0"/>
                </a:lnTo>
                <a:lnTo>
                  <a:pt x="4128097" y="1690007"/>
                </a:lnTo>
                <a:lnTo>
                  <a:pt x="4734820" y="2748798"/>
                </a:lnTo>
                <a:lnTo>
                  <a:pt x="4878278" y="300002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 name="Google Shape;54;p6"/>
          <p:cNvSpPr/>
          <p:nvPr/>
        </p:nvSpPr>
        <p:spPr>
          <a:xfrm>
            <a:off x="-45718" y="4324351"/>
            <a:ext cx="1569718" cy="2544846"/>
          </a:xfrm>
          <a:custGeom>
            <a:avLst/>
            <a:gdLst/>
            <a:ahLst/>
            <a:cxnLst/>
            <a:rect l="l" t="t" r="r" b="b"/>
            <a:pathLst>
              <a:path w="1321214" h="2306527" extrusionOk="0">
                <a:moveTo>
                  <a:pt x="1321215" y="2306528"/>
                </a:moveTo>
                <a:lnTo>
                  <a:pt x="20994" y="2306528"/>
                </a:lnTo>
                <a:lnTo>
                  <a:pt x="0" y="0"/>
                </a:lnTo>
                <a:lnTo>
                  <a:pt x="1321215" y="230652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5" name="Google Shape;55;p6"/>
          <p:cNvGrpSpPr/>
          <p:nvPr/>
        </p:nvGrpSpPr>
        <p:grpSpPr>
          <a:xfrm>
            <a:off x="6683181" y="4816753"/>
            <a:ext cx="4823119" cy="2006497"/>
            <a:chOff x="6662650" y="4021494"/>
            <a:chExt cx="4823119" cy="2006497"/>
          </a:xfrm>
        </p:grpSpPr>
        <p:grpSp>
          <p:nvGrpSpPr>
            <p:cNvPr id="56" name="Google Shape;56;p6"/>
            <p:cNvGrpSpPr/>
            <p:nvPr/>
          </p:nvGrpSpPr>
          <p:grpSpPr>
            <a:xfrm>
              <a:off x="6662650" y="4381495"/>
              <a:ext cx="828501" cy="924099"/>
              <a:chOff x="6662650" y="4143201"/>
              <a:chExt cx="828501" cy="924099"/>
            </a:xfrm>
          </p:grpSpPr>
          <p:sp>
            <p:nvSpPr>
              <p:cNvPr id="57" name="Google Shape;57;p6"/>
              <p:cNvSpPr/>
              <p:nvPr/>
            </p:nvSpPr>
            <p:spPr>
              <a:xfrm>
                <a:off x="6662650" y="4143201"/>
                <a:ext cx="828501" cy="924099"/>
              </a:xfrm>
              <a:custGeom>
                <a:avLst/>
                <a:gdLst/>
                <a:ahLst/>
                <a:cxnLst/>
                <a:rect l="l" t="t" r="r" b="b"/>
                <a:pathLst>
                  <a:path w="828501" h="1334885" extrusionOk="0">
                    <a:moveTo>
                      <a:pt x="0" y="0"/>
                    </a:moveTo>
                    <a:lnTo>
                      <a:pt x="828502" y="0"/>
                    </a:lnTo>
                    <a:lnTo>
                      <a:pt x="828502" y="1334886"/>
                    </a:lnTo>
                    <a:lnTo>
                      <a:pt x="0" y="133488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 name="Google Shape;58;p6"/>
              <p:cNvSpPr/>
              <p:nvPr/>
            </p:nvSpPr>
            <p:spPr>
              <a:xfrm>
                <a:off x="6945155" y="4438996"/>
                <a:ext cx="201816" cy="185477"/>
              </a:xfrm>
              <a:custGeom>
                <a:avLst/>
                <a:gdLst/>
                <a:ahLst/>
                <a:cxnLst/>
                <a:rect l="l" t="t" r="r" b="b"/>
                <a:pathLst>
                  <a:path w="201816" h="185477" extrusionOk="0">
                    <a:moveTo>
                      <a:pt x="70886" y="163432"/>
                    </a:moveTo>
                    <a:lnTo>
                      <a:pt x="95134" y="184907"/>
                    </a:lnTo>
                    <a:cubicBezTo>
                      <a:pt x="97142" y="185599"/>
                      <a:pt x="99358" y="185599"/>
                      <a:pt x="101366" y="184907"/>
                    </a:cubicBezTo>
                    <a:lnTo>
                      <a:pt x="107602" y="184907"/>
                    </a:lnTo>
                    <a:lnTo>
                      <a:pt x="131846" y="163432"/>
                    </a:lnTo>
                    <a:cubicBezTo>
                      <a:pt x="175488" y="125332"/>
                      <a:pt x="201119" y="99701"/>
                      <a:pt x="201119" y="62294"/>
                    </a:cubicBezTo>
                    <a:cubicBezTo>
                      <a:pt x="203060" y="29805"/>
                      <a:pt x="178330" y="1957"/>
                      <a:pt x="145841" y="18"/>
                    </a:cubicBezTo>
                    <a:cubicBezTo>
                      <a:pt x="145562" y="-52"/>
                      <a:pt x="145287" y="-52"/>
                      <a:pt x="145008" y="-52"/>
                    </a:cubicBezTo>
                    <a:cubicBezTo>
                      <a:pt x="126861" y="502"/>
                      <a:pt x="110237" y="10131"/>
                      <a:pt x="100677" y="25579"/>
                    </a:cubicBezTo>
                    <a:lnTo>
                      <a:pt x="100677" y="25579"/>
                    </a:lnTo>
                    <a:lnTo>
                      <a:pt x="100677" y="25579"/>
                    </a:lnTo>
                    <a:cubicBezTo>
                      <a:pt x="91045" y="9924"/>
                      <a:pt x="74074" y="295"/>
                      <a:pt x="55648" y="-52"/>
                    </a:cubicBezTo>
                    <a:cubicBezTo>
                      <a:pt x="23159" y="1403"/>
                      <a:pt x="-1989" y="28974"/>
                      <a:pt x="-530" y="61462"/>
                    </a:cubicBezTo>
                    <a:cubicBezTo>
                      <a:pt x="-463" y="61740"/>
                      <a:pt x="-463" y="62017"/>
                      <a:pt x="-463" y="62294"/>
                    </a:cubicBezTo>
                    <a:cubicBezTo>
                      <a:pt x="-463" y="99701"/>
                      <a:pt x="28631" y="125332"/>
                      <a:pt x="68810" y="163432"/>
                    </a:cubicBezTo>
                    <a:close/>
                    <a:moveTo>
                      <a:pt x="54261" y="18652"/>
                    </a:moveTo>
                    <a:cubicBezTo>
                      <a:pt x="82665" y="18652"/>
                      <a:pt x="91671" y="52595"/>
                      <a:pt x="92360" y="53981"/>
                    </a:cubicBezTo>
                    <a:cubicBezTo>
                      <a:pt x="93333" y="58137"/>
                      <a:pt x="97075" y="61047"/>
                      <a:pt x="101366" y="60908"/>
                    </a:cubicBezTo>
                    <a:cubicBezTo>
                      <a:pt x="105522" y="60770"/>
                      <a:pt x="109196" y="57999"/>
                      <a:pt x="110372" y="53981"/>
                    </a:cubicBezTo>
                    <a:cubicBezTo>
                      <a:pt x="110372" y="53981"/>
                      <a:pt x="120071" y="18652"/>
                      <a:pt x="147782" y="18652"/>
                    </a:cubicBezTo>
                    <a:cubicBezTo>
                      <a:pt x="169950" y="20106"/>
                      <a:pt x="186710" y="39226"/>
                      <a:pt x="185255" y="61393"/>
                    </a:cubicBezTo>
                    <a:cubicBezTo>
                      <a:pt x="185255" y="61671"/>
                      <a:pt x="185188" y="62017"/>
                      <a:pt x="185188" y="62294"/>
                    </a:cubicBezTo>
                    <a:cubicBezTo>
                      <a:pt x="185188" y="91388"/>
                      <a:pt x="160944" y="113556"/>
                      <a:pt x="119378" y="149577"/>
                    </a:cubicBezTo>
                    <a:lnTo>
                      <a:pt x="101366" y="165510"/>
                    </a:lnTo>
                    <a:lnTo>
                      <a:pt x="83359" y="149577"/>
                    </a:lnTo>
                    <a:cubicBezTo>
                      <a:pt x="41793" y="113556"/>
                      <a:pt x="14086" y="91388"/>
                      <a:pt x="14086" y="62294"/>
                    </a:cubicBezTo>
                    <a:cubicBezTo>
                      <a:pt x="12145" y="40196"/>
                      <a:pt x="28423" y="20661"/>
                      <a:pt x="50591" y="18721"/>
                    </a:cubicBezTo>
                    <a:cubicBezTo>
                      <a:pt x="50866" y="18721"/>
                      <a:pt x="51145" y="18652"/>
                      <a:pt x="51492" y="1865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 name="Google Shape;59;p6"/>
              <p:cNvSpPr/>
              <p:nvPr/>
            </p:nvSpPr>
            <p:spPr>
              <a:xfrm>
                <a:off x="6917573" y="4404359"/>
                <a:ext cx="18704" cy="18735"/>
              </a:xfrm>
              <a:custGeom>
                <a:avLst/>
                <a:gdLst/>
                <a:ahLst/>
                <a:cxnLst/>
                <a:rect l="l" t="t" r="r" b="b"/>
                <a:pathLst>
                  <a:path w="18704" h="18735" extrusionOk="0">
                    <a:moveTo>
                      <a:pt x="18114" y="9647"/>
                    </a:moveTo>
                    <a:cubicBezTo>
                      <a:pt x="18114" y="14634"/>
                      <a:pt x="14097" y="18652"/>
                      <a:pt x="9108" y="18652"/>
                    </a:cubicBezTo>
                    <a:cubicBezTo>
                      <a:pt x="4119" y="19067"/>
                      <a:pt x="-172" y="15327"/>
                      <a:pt x="-591" y="10339"/>
                    </a:cubicBezTo>
                    <a:cubicBezTo>
                      <a:pt x="-591" y="10131"/>
                      <a:pt x="-591" y="9854"/>
                      <a:pt x="-591" y="9647"/>
                    </a:cubicBezTo>
                    <a:cubicBezTo>
                      <a:pt x="-591" y="4312"/>
                      <a:pt x="3777" y="-52"/>
                      <a:pt x="9108" y="-52"/>
                    </a:cubicBezTo>
                    <a:cubicBezTo>
                      <a:pt x="14165" y="295"/>
                      <a:pt x="18114" y="4520"/>
                      <a:pt x="18114" y="96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 name="Google Shape;60;p6"/>
              <p:cNvSpPr/>
              <p:nvPr/>
            </p:nvSpPr>
            <p:spPr>
              <a:xfrm>
                <a:off x="6871855" y="4354482"/>
                <a:ext cx="408712" cy="476684"/>
              </a:xfrm>
              <a:custGeom>
                <a:avLst/>
                <a:gdLst/>
                <a:ahLst/>
                <a:cxnLst/>
                <a:rect l="l" t="t" r="r" b="b"/>
                <a:pathLst>
                  <a:path w="408712" h="476683" extrusionOk="0">
                    <a:moveTo>
                      <a:pt x="72145" y="468926"/>
                    </a:moveTo>
                    <a:cubicBezTo>
                      <a:pt x="70897" y="471073"/>
                      <a:pt x="70897" y="473706"/>
                      <a:pt x="72145" y="475853"/>
                    </a:cubicBezTo>
                    <a:cubicBezTo>
                      <a:pt x="74360" y="476892"/>
                      <a:pt x="76855" y="476892"/>
                      <a:pt x="79070" y="475853"/>
                    </a:cubicBezTo>
                    <a:lnTo>
                      <a:pt x="228702" y="475853"/>
                    </a:lnTo>
                    <a:cubicBezTo>
                      <a:pt x="233691" y="475853"/>
                      <a:pt x="237707" y="471835"/>
                      <a:pt x="237707" y="466848"/>
                    </a:cubicBezTo>
                    <a:cubicBezTo>
                      <a:pt x="237500" y="444957"/>
                      <a:pt x="253499" y="426323"/>
                      <a:pt x="275113" y="423206"/>
                    </a:cubicBezTo>
                    <a:lnTo>
                      <a:pt x="312523" y="423206"/>
                    </a:lnTo>
                    <a:cubicBezTo>
                      <a:pt x="336767" y="423345"/>
                      <a:pt x="357134" y="405057"/>
                      <a:pt x="359628" y="380950"/>
                    </a:cubicBezTo>
                    <a:lnTo>
                      <a:pt x="359628" y="380950"/>
                    </a:lnTo>
                    <a:cubicBezTo>
                      <a:pt x="368355" y="372082"/>
                      <a:pt x="370296" y="358643"/>
                      <a:pt x="364478" y="347699"/>
                    </a:cubicBezTo>
                    <a:cubicBezTo>
                      <a:pt x="370017" y="344374"/>
                      <a:pt x="374173" y="339247"/>
                      <a:pt x="376253" y="333151"/>
                    </a:cubicBezTo>
                    <a:cubicBezTo>
                      <a:pt x="379022" y="326224"/>
                      <a:pt x="379022" y="318604"/>
                      <a:pt x="376253" y="311677"/>
                    </a:cubicBezTo>
                    <a:lnTo>
                      <a:pt x="370017" y="298515"/>
                    </a:lnTo>
                    <a:lnTo>
                      <a:pt x="388722" y="292280"/>
                    </a:lnTo>
                    <a:cubicBezTo>
                      <a:pt x="397935" y="289163"/>
                      <a:pt x="404932" y="281612"/>
                      <a:pt x="407427" y="272192"/>
                    </a:cubicBezTo>
                    <a:cubicBezTo>
                      <a:pt x="409574" y="262701"/>
                      <a:pt x="406661" y="252726"/>
                      <a:pt x="399803" y="245868"/>
                    </a:cubicBezTo>
                    <a:lnTo>
                      <a:pt x="358935" y="202919"/>
                    </a:lnTo>
                    <a:cubicBezTo>
                      <a:pt x="351937" y="196199"/>
                      <a:pt x="347921" y="186986"/>
                      <a:pt x="347849" y="177288"/>
                    </a:cubicBezTo>
                    <a:cubicBezTo>
                      <a:pt x="347849" y="79336"/>
                      <a:pt x="268462" y="-50"/>
                      <a:pt x="170511" y="-50"/>
                    </a:cubicBezTo>
                    <a:cubicBezTo>
                      <a:pt x="138576" y="-189"/>
                      <a:pt x="107195" y="8470"/>
                      <a:pt x="79764" y="24888"/>
                    </a:cubicBezTo>
                    <a:cubicBezTo>
                      <a:pt x="76440" y="28351"/>
                      <a:pt x="76440" y="33893"/>
                      <a:pt x="79764" y="37357"/>
                    </a:cubicBezTo>
                    <a:cubicBezTo>
                      <a:pt x="81565" y="41582"/>
                      <a:pt x="86486" y="43522"/>
                      <a:pt x="90710" y="41721"/>
                    </a:cubicBezTo>
                    <a:cubicBezTo>
                      <a:pt x="91264" y="41444"/>
                      <a:pt x="91750" y="41167"/>
                      <a:pt x="92232" y="40820"/>
                    </a:cubicBezTo>
                    <a:cubicBezTo>
                      <a:pt x="167534" y="-3930"/>
                      <a:pt x="264860" y="20800"/>
                      <a:pt x="309682" y="96100"/>
                    </a:cubicBezTo>
                    <a:cubicBezTo>
                      <a:pt x="324645" y="121246"/>
                      <a:pt x="332332" y="150064"/>
                      <a:pt x="331917" y="179366"/>
                    </a:cubicBezTo>
                    <a:cubicBezTo>
                      <a:pt x="332125" y="193844"/>
                      <a:pt x="337875" y="207699"/>
                      <a:pt x="347849" y="218158"/>
                    </a:cubicBezTo>
                    <a:lnTo>
                      <a:pt x="389415" y="261108"/>
                    </a:lnTo>
                    <a:cubicBezTo>
                      <a:pt x="391216" y="263879"/>
                      <a:pt x="391216" y="267342"/>
                      <a:pt x="389415" y="270113"/>
                    </a:cubicBezTo>
                    <a:cubicBezTo>
                      <a:pt x="388996" y="273092"/>
                      <a:pt x="386781" y="275586"/>
                      <a:pt x="383872" y="276348"/>
                    </a:cubicBezTo>
                    <a:lnTo>
                      <a:pt x="355472" y="286046"/>
                    </a:lnTo>
                    <a:cubicBezTo>
                      <a:pt x="352838" y="286461"/>
                      <a:pt x="350690" y="288332"/>
                      <a:pt x="349929" y="290895"/>
                    </a:cubicBezTo>
                    <a:cubicBezTo>
                      <a:pt x="348542" y="293250"/>
                      <a:pt x="348542" y="296159"/>
                      <a:pt x="349929" y="298515"/>
                    </a:cubicBezTo>
                    <a:lnTo>
                      <a:pt x="359628" y="321375"/>
                    </a:lnTo>
                    <a:cubicBezTo>
                      <a:pt x="360664" y="323799"/>
                      <a:pt x="360664" y="326570"/>
                      <a:pt x="359628" y="328995"/>
                    </a:cubicBezTo>
                    <a:cubicBezTo>
                      <a:pt x="358588" y="331281"/>
                      <a:pt x="356926" y="333221"/>
                      <a:pt x="354779" y="334537"/>
                    </a:cubicBezTo>
                    <a:lnTo>
                      <a:pt x="346466" y="334537"/>
                    </a:lnTo>
                    <a:cubicBezTo>
                      <a:pt x="343693" y="335784"/>
                      <a:pt x="341824" y="338416"/>
                      <a:pt x="341617" y="341464"/>
                    </a:cubicBezTo>
                    <a:cubicBezTo>
                      <a:pt x="340230" y="344096"/>
                      <a:pt x="340230" y="347144"/>
                      <a:pt x="341617" y="349777"/>
                    </a:cubicBezTo>
                    <a:lnTo>
                      <a:pt x="341617" y="349777"/>
                    </a:lnTo>
                    <a:cubicBezTo>
                      <a:pt x="345079" y="353517"/>
                      <a:pt x="345079" y="359198"/>
                      <a:pt x="341617" y="362939"/>
                    </a:cubicBezTo>
                    <a:lnTo>
                      <a:pt x="336074" y="368481"/>
                    </a:lnTo>
                    <a:cubicBezTo>
                      <a:pt x="335173" y="370697"/>
                      <a:pt x="335173" y="373191"/>
                      <a:pt x="336074" y="375408"/>
                    </a:cubicBezTo>
                    <a:cubicBezTo>
                      <a:pt x="336074" y="390717"/>
                      <a:pt x="323673" y="403117"/>
                      <a:pt x="308367" y="403117"/>
                    </a:cubicBezTo>
                    <a:cubicBezTo>
                      <a:pt x="308156" y="403117"/>
                      <a:pt x="307881" y="403117"/>
                      <a:pt x="307674" y="403117"/>
                    </a:cubicBezTo>
                    <a:lnTo>
                      <a:pt x="270264" y="403117"/>
                    </a:lnTo>
                    <a:cubicBezTo>
                      <a:pt x="241864" y="405541"/>
                      <a:pt x="219074" y="427501"/>
                      <a:pt x="215540" y="455764"/>
                    </a:cubicBezTo>
                    <a:lnTo>
                      <a:pt x="91543" y="455764"/>
                    </a:lnTo>
                    <a:cubicBezTo>
                      <a:pt x="95974" y="403740"/>
                      <a:pt x="83366" y="351716"/>
                      <a:pt x="55520" y="307520"/>
                    </a:cubicBezTo>
                    <a:cubicBezTo>
                      <a:pt x="29957" y="267342"/>
                      <a:pt x="16034" y="220791"/>
                      <a:pt x="15341" y="173132"/>
                    </a:cubicBezTo>
                    <a:cubicBezTo>
                      <a:pt x="15759" y="144660"/>
                      <a:pt x="23378" y="116813"/>
                      <a:pt x="37508" y="92082"/>
                    </a:cubicBezTo>
                    <a:cubicBezTo>
                      <a:pt x="40836" y="88619"/>
                      <a:pt x="40836" y="83077"/>
                      <a:pt x="37508" y="79613"/>
                    </a:cubicBezTo>
                    <a:cubicBezTo>
                      <a:pt x="34113" y="76011"/>
                      <a:pt x="28435" y="75803"/>
                      <a:pt x="24761" y="79198"/>
                    </a:cubicBezTo>
                    <a:cubicBezTo>
                      <a:pt x="24625" y="79336"/>
                      <a:pt x="24486" y="79474"/>
                      <a:pt x="24346" y="79613"/>
                    </a:cubicBezTo>
                    <a:cubicBezTo>
                      <a:pt x="8136" y="106907"/>
                      <a:pt x="-451" y="137941"/>
                      <a:pt x="-591" y="169668"/>
                    </a:cubicBezTo>
                    <a:cubicBezTo>
                      <a:pt x="103" y="220445"/>
                      <a:pt x="14719" y="270044"/>
                      <a:pt x="41664" y="313062"/>
                    </a:cubicBezTo>
                    <a:cubicBezTo>
                      <a:pt x="69722" y="356843"/>
                      <a:pt x="81497" y="409074"/>
                      <a:pt x="74914" y="46061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1" name="Google Shape;61;p6"/>
            <p:cNvGrpSpPr/>
            <p:nvPr/>
          </p:nvGrpSpPr>
          <p:grpSpPr>
            <a:xfrm>
              <a:off x="7536869" y="4021494"/>
              <a:ext cx="3948900" cy="2006497"/>
              <a:chOff x="7536869" y="4021494"/>
              <a:chExt cx="3948900" cy="2006497"/>
            </a:xfrm>
          </p:grpSpPr>
          <p:sp>
            <p:nvSpPr>
              <p:cNvPr id="62" name="Google Shape;62;p6"/>
              <p:cNvSpPr txBox="1"/>
              <p:nvPr/>
            </p:nvSpPr>
            <p:spPr>
              <a:xfrm>
                <a:off x="7536869" y="4496491"/>
                <a:ext cx="3948900" cy="15315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100">
                    <a:solidFill>
                      <a:srgbClr val="262626"/>
                    </a:solidFill>
                    <a:latin typeface="Montserrat"/>
                    <a:ea typeface="Montserrat"/>
                    <a:cs typeface="Montserrat"/>
                    <a:sym typeface="Montserrat"/>
                  </a:rPr>
                  <a:t>Our firewalls connects to your network, protecting against cyber threats like malware and intrusions while offering parental controls. It’s easy to use, automatically updates, and delivers top nodge security for homes, small offices and enterprise network.</a:t>
                </a:r>
                <a:endParaRPr sz="1300"/>
              </a:p>
            </p:txBody>
          </p:sp>
          <p:sp>
            <p:nvSpPr>
              <p:cNvPr id="63" name="Google Shape;63;p6"/>
              <p:cNvSpPr txBox="1"/>
              <p:nvPr/>
            </p:nvSpPr>
            <p:spPr>
              <a:xfrm>
                <a:off x="7536869" y="4021494"/>
                <a:ext cx="294678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262626"/>
                    </a:solidFill>
                    <a:latin typeface="Montserrat"/>
                    <a:ea typeface="Montserrat"/>
                    <a:cs typeface="Montserrat"/>
                    <a:sym typeface="Montserrat"/>
                  </a:rPr>
                  <a:t>Our Solution</a:t>
                </a:r>
                <a:endParaRPr/>
              </a:p>
            </p:txBody>
          </p:sp>
        </p:grpSp>
      </p:grpSp>
      <p:grpSp>
        <p:nvGrpSpPr>
          <p:cNvPr id="64" name="Google Shape;64;p6"/>
          <p:cNvGrpSpPr/>
          <p:nvPr/>
        </p:nvGrpSpPr>
        <p:grpSpPr>
          <a:xfrm>
            <a:off x="6683181" y="2816245"/>
            <a:ext cx="4846420" cy="2006497"/>
            <a:chOff x="6659880" y="892447"/>
            <a:chExt cx="4846420" cy="2006497"/>
          </a:xfrm>
        </p:grpSpPr>
        <p:grpSp>
          <p:nvGrpSpPr>
            <p:cNvPr id="65" name="Google Shape;65;p6"/>
            <p:cNvGrpSpPr/>
            <p:nvPr/>
          </p:nvGrpSpPr>
          <p:grpSpPr>
            <a:xfrm>
              <a:off x="7557400" y="892447"/>
              <a:ext cx="3948900" cy="2006497"/>
              <a:chOff x="7557400" y="892447"/>
              <a:chExt cx="3948900" cy="2006497"/>
            </a:xfrm>
          </p:grpSpPr>
          <p:sp>
            <p:nvSpPr>
              <p:cNvPr id="66" name="Google Shape;66;p6"/>
              <p:cNvSpPr txBox="1"/>
              <p:nvPr/>
            </p:nvSpPr>
            <p:spPr>
              <a:xfrm>
                <a:off x="7557400" y="1367444"/>
                <a:ext cx="3948900" cy="15315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100">
                    <a:solidFill>
                      <a:srgbClr val="262626"/>
                    </a:solidFill>
                    <a:latin typeface="Montserrat"/>
                    <a:ea typeface="Montserrat"/>
                    <a:cs typeface="Montserrat"/>
                    <a:sym typeface="Montserrat"/>
                  </a:rPr>
                  <a:t>Businesses face growing cyber threats like ransomware and data breaches, leading to financial losses and reputational damage. Many lack effective tools to detect and prevent attacks, leaving them vulnerable. Our solution provides cutting-edge, scalable cybersecurity to address this critical gap.</a:t>
                </a:r>
                <a:endParaRPr sz="1100">
                  <a:solidFill>
                    <a:srgbClr val="262626"/>
                  </a:solidFill>
                  <a:latin typeface="Montserrat"/>
                  <a:ea typeface="Montserrat"/>
                  <a:cs typeface="Montserrat"/>
                  <a:sym typeface="Montserrat"/>
                </a:endParaRPr>
              </a:p>
            </p:txBody>
          </p:sp>
          <p:sp>
            <p:nvSpPr>
              <p:cNvPr id="67" name="Google Shape;67;p6"/>
              <p:cNvSpPr txBox="1"/>
              <p:nvPr/>
            </p:nvSpPr>
            <p:spPr>
              <a:xfrm>
                <a:off x="7557400" y="892447"/>
                <a:ext cx="294678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262626"/>
                    </a:solidFill>
                    <a:latin typeface="Montserrat"/>
                    <a:ea typeface="Montserrat"/>
                    <a:cs typeface="Montserrat"/>
                    <a:sym typeface="Montserrat"/>
                  </a:rPr>
                  <a:t>Our Problem</a:t>
                </a:r>
                <a:endParaRPr/>
              </a:p>
            </p:txBody>
          </p:sp>
        </p:grpSp>
        <p:grpSp>
          <p:nvGrpSpPr>
            <p:cNvPr id="68" name="Google Shape;68;p6"/>
            <p:cNvGrpSpPr/>
            <p:nvPr/>
          </p:nvGrpSpPr>
          <p:grpSpPr>
            <a:xfrm>
              <a:off x="6659880" y="1252448"/>
              <a:ext cx="828501" cy="924099"/>
              <a:chOff x="6659880" y="1071649"/>
              <a:chExt cx="828501" cy="924099"/>
            </a:xfrm>
          </p:grpSpPr>
          <p:sp>
            <p:nvSpPr>
              <p:cNvPr id="69" name="Google Shape;69;p6"/>
              <p:cNvSpPr/>
              <p:nvPr/>
            </p:nvSpPr>
            <p:spPr>
              <a:xfrm>
                <a:off x="6659880" y="1071649"/>
                <a:ext cx="828501" cy="924099"/>
              </a:xfrm>
              <a:custGeom>
                <a:avLst/>
                <a:gdLst/>
                <a:ahLst/>
                <a:cxnLst/>
                <a:rect l="l" t="t" r="r" b="b"/>
                <a:pathLst>
                  <a:path w="828501" h="1334885" extrusionOk="0">
                    <a:moveTo>
                      <a:pt x="0" y="0"/>
                    </a:moveTo>
                    <a:lnTo>
                      <a:pt x="828502" y="0"/>
                    </a:lnTo>
                    <a:lnTo>
                      <a:pt x="828502" y="1334886"/>
                    </a:lnTo>
                    <a:lnTo>
                      <a:pt x="0" y="1334886"/>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0" name="Google Shape;70;p6" descr="A black background with a black square&#10;&#10;Description automatically generated with medium confidence"/>
              <p:cNvPicPr preferRelativeResize="0"/>
              <p:nvPr/>
            </p:nvPicPr>
            <p:blipFill rotWithShape="1">
              <a:blip r:embed="rId3">
                <a:alphaModFix/>
              </a:blip>
              <a:srcRect/>
              <a:stretch/>
            </p:blipFill>
            <p:spPr>
              <a:xfrm>
                <a:off x="6799868" y="1259436"/>
                <a:ext cx="548525" cy="548525"/>
              </a:xfrm>
              <a:prstGeom prst="rect">
                <a:avLst/>
              </a:prstGeom>
              <a:noFill/>
              <a:ln>
                <a:noFill/>
              </a:ln>
            </p:spPr>
          </p:pic>
        </p:grpSp>
      </p:grpSp>
      <p:grpSp>
        <p:nvGrpSpPr>
          <p:cNvPr id="71" name="Google Shape;71;p6"/>
          <p:cNvGrpSpPr/>
          <p:nvPr/>
        </p:nvGrpSpPr>
        <p:grpSpPr>
          <a:xfrm>
            <a:off x="4020829" y="578934"/>
            <a:ext cx="7922100" cy="1807937"/>
            <a:chOff x="-164875" y="1970636"/>
            <a:chExt cx="7922100" cy="1807937"/>
          </a:xfrm>
        </p:grpSpPr>
        <p:sp>
          <p:nvSpPr>
            <p:cNvPr id="72" name="Google Shape;72;p6"/>
            <p:cNvSpPr txBox="1"/>
            <p:nvPr/>
          </p:nvSpPr>
          <p:spPr>
            <a:xfrm>
              <a:off x="704605" y="1970636"/>
              <a:ext cx="618328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rgbClr val="262626"/>
                  </a:solidFill>
                  <a:latin typeface="Montserrat"/>
                  <a:ea typeface="Montserrat"/>
                  <a:cs typeface="Montserrat"/>
                  <a:sym typeface="Montserrat"/>
                </a:rPr>
                <a:t>Our Problem And Solution</a:t>
              </a:r>
              <a:endParaRPr/>
            </a:p>
          </p:txBody>
        </p:sp>
        <p:sp>
          <p:nvSpPr>
            <p:cNvPr id="73" name="Google Shape;73;p6"/>
            <p:cNvSpPr txBox="1"/>
            <p:nvPr/>
          </p:nvSpPr>
          <p:spPr>
            <a:xfrm>
              <a:off x="-164875" y="2670373"/>
              <a:ext cx="7922100" cy="110820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200">
                  <a:solidFill>
                    <a:srgbClr val="262626"/>
                  </a:solidFill>
                  <a:latin typeface="Montserrat"/>
                  <a:ea typeface="Montserrat"/>
                  <a:cs typeface="Montserrat"/>
                  <a:sym typeface="Montserrat"/>
                </a:rPr>
                <a:t>With rising cyber threats like malware and phishing, homes and small offices are increasingly vulnerable to attacks and lack effective protection. Our smart firewalls seamlessly connects to your router, providing enterprise-grade security, real-time threat blocking, and parental controls—all in an easy-to-use, automatic solution.</a:t>
              </a:r>
              <a:endParaRPr sz="1200">
                <a:solidFill>
                  <a:srgbClr val="262626"/>
                </a:solidFill>
                <a:latin typeface="Montserrat"/>
                <a:ea typeface="Montserrat"/>
                <a:cs typeface="Montserrat"/>
                <a:sym typeface="Montserrat"/>
              </a:endParaRPr>
            </a:p>
          </p:txBody>
        </p:sp>
      </p:grpSp>
      <p:pic>
        <p:nvPicPr>
          <p:cNvPr id="74" name="Google Shape;74;p6" descr="A person with his hands in his mouth&#10;&#10;Description automatically generated"/>
          <p:cNvPicPr preferRelativeResize="0"/>
          <p:nvPr/>
        </p:nvPicPr>
        <p:blipFill rotWithShape="1">
          <a:blip r:embed="rId4">
            <a:alphaModFix/>
          </a:blip>
          <a:srcRect/>
          <a:stretch/>
        </p:blipFill>
        <p:spPr>
          <a:xfrm>
            <a:off x="-45717" y="0"/>
            <a:ext cx="5826120" cy="6888530"/>
          </a:xfrm>
          <a:custGeom>
            <a:avLst/>
            <a:gdLst/>
            <a:ahLst/>
            <a:cxnLst/>
            <a:rect l="l" t="t" r="r" b="b"/>
            <a:pathLst>
              <a:path w="5780401" h="6838667" extrusionOk="0">
                <a:moveTo>
                  <a:pt x="40408" y="0"/>
                </a:moveTo>
                <a:lnTo>
                  <a:pt x="1864331" y="0"/>
                </a:lnTo>
                <a:lnTo>
                  <a:pt x="3822715" y="3419334"/>
                </a:lnTo>
                <a:lnTo>
                  <a:pt x="4426045" y="4473419"/>
                </a:lnTo>
                <a:lnTo>
                  <a:pt x="5780401" y="6838666"/>
                </a:lnTo>
                <a:lnTo>
                  <a:pt x="5780401" y="6838667"/>
                </a:lnTo>
                <a:lnTo>
                  <a:pt x="1334850" y="6838667"/>
                </a:lnTo>
                <a:lnTo>
                  <a:pt x="19507" y="4542391"/>
                </a:lnTo>
                <a:lnTo>
                  <a:pt x="0" y="4507557"/>
                </a:lnTo>
                <a:lnTo>
                  <a:pt x="9754" y="3419334"/>
                </a:lnTo>
                <a:lnTo>
                  <a:pt x="19507" y="2296973"/>
                </a:lnTo>
                <a:lnTo>
                  <a:pt x="40408" y="0"/>
                </a:lnTo>
                <a:close/>
              </a:path>
            </a:pathLst>
          </a:cu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p7" descr="Free photo business strategy success target goals."/>
          <p:cNvPicPr preferRelativeResize="0"/>
          <p:nvPr/>
        </p:nvPicPr>
        <p:blipFill rotWithShape="1">
          <a:blip r:embed="rId3">
            <a:alphaModFix/>
          </a:blip>
          <a:srcRect/>
          <a:stretch/>
        </p:blipFill>
        <p:spPr>
          <a:xfrm flipH="1">
            <a:off x="6009847" y="0"/>
            <a:ext cx="6202291" cy="5976846"/>
          </a:xfrm>
          <a:custGeom>
            <a:avLst/>
            <a:gdLst/>
            <a:ahLst/>
            <a:cxnLst/>
            <a:rect l="l" t="t" r="r" b="b"/>
            <a:pathLst>
              <a:path w="6202291" h="5976846" extrusionOk="0">
                <a:moveTo>
                  <a:pt x="6202291" y="0"/>
                </a:moveTo>
                <a:lnTo>
                  <a:pt x="0" y="0"/>
                </a:lnTo>
                <a:lnTo>
                  <a:pt x="0" y="5976846"/>
                </a:lnTo>
                <a:lnTo>
                  <a:pt x="2779819" y="5976846"/>
                </a:lnTo>
                <a:lnTo>
                  <a:pt x="3100795" y="5416421"/>
                </a:lnTo>
                <a:lnTo>
                  <a:pt x="6202291" y="0"/>
                </a:lnTo>
                <a:close/>
              </a:path>
            </a:pathLst>
          </a:custGeom>
          <a:noFill/>
          <a:ln>
            <a:noFill/>
          </a:ln>
          <a:effectLst>
            <a:outerShdw blurRad="127000" sx="102000" sy="102000" algn="ctr" rotWithShape="0">
              <a:srgbClr val="000000">
                <a:alpha val="9803"/>
              </a:srgbClr>
            </a:outerShdw>
          </a:effectLst>
        </p:spPr>
      </p:pic>
      <p:pic>
        <p:nvPicPr>
          <p:cNvPr id="81" name="Google Shape;81;p7" descr="Free photo business strategy success target goals."/>
          <p:cNvPicPr preferRelativeResize="0"/>
          <p:nvPr/>
        </p:nvPicPr>
        <p:blipFill rotWithShape="1">
          <a:blip r:embed="rId4">
            <a:alphaModFix/>
          </a:blip>
          <a:srcRect b="-263620"/>
          <a:stretch/>
        </p:blipFill>
        <p:spPr>
          <a:xfrm flipH="1">
            <a:off x="9432319" y="5976847"/>
            <a:ext cx="2779819" cy="892351"/>
          </a:xfrm>
          <a:custGeom>
            <a:avLst/>
            <a:gdLst/>
            <a:ahLst/>
            <a:cxnLst/>
            <a:rect l="l" t="t" r="r" b="b"/>
            <a:pathLst>
              <a:path w="2779819" h="892350" extrusionOk="0">
                <a:moveTo>
                  <a:pt x="2779819" y="0"/>
                </a:moveTo>
                <a:lnTo>
                  <a:pt x="0" y="0"/>
                </a:lnTo>
                <a:lnTo>
                  <a:pt x="0" y="892351"/>
                </a:lnTo>
                <a:lnTo>
                  <a:pt x="2268738" y="892351"/>
                </a:lnTo>
                <a:lnTo>
                  <a:pt x="2779819" y="0"/>
                </a:lnTo>
                <a:close/>
              </a:path>
            </a:pathLst>
          </a:custGeom>
          <a:noFill/>
          <a:ln>
            <a:noFill/>
          </a:ln>
          <a:effectLst>
            <a:outerShdw blurRad="127000" sx="102000" sy="102000" algn="ctr" rotWithShape="0">
              <a:srgbClr val="000000">
                <a:alpha val="9803"/>
              </a:srgbClr>
            </a:outerShdw>
          </a:effectLst>
        </p:spPr>
      </p:pic>
      <p:sp>
        <p:nvSpPr>
          <p:cNvPr id="82" name="Google Shape;82;p7"/>
          <p:cNvSpPr/>
          <p:nvPr/>
        </p:nvSpPr>
        <p:spPr>
          <a:xfrm>
            <a:off x="9788044" y="0"/>
            <a:ext cx="2424093" cy="4233065"/>
          </a:xfrm>
          <a:custGeom>
            <a:avLst/>
            <a:gdLst/>
            <a:ahLst/>
            <a:cxnLst/>
            <a:rect l="l" t="t" r="r" b="b"/>
            <a:pathLst>
              <a:path w="2424093" h="4233065" extrusionOk="0">
                <a:moveTo>
                  <a:pt x="0" y="0"/>
                </a:moveTo>
                <a:lnTo>
                  <a:pt x="2424093" y="0"/>
                </a:lnTo>
                <a:lnTo>
                  <a:pt x="2424093" y="4233066"/>
                </a:lnTo>
                <a:lnTo>
                  <a:pt x="1212747" y="2116883"/>
                </a:lnTo>
                <a:lnTo>
                  <a:pt x="0" y="0"/>
                </a:lnTo>
                <a:close/>
              </a:path>
            </a:pathLst>
          </a:custGeom>
          <a:solidFill>
            <a:srgbClr val="F1F2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3" name="Google Shape;83;p7"/>
          <p:cNvSpPr/>
          <p:nvPr/>
        </p:nvSpPr>
        <p:spPr>
          <a:xfrm>
            <a:off x="8279284" y="699"/>
            <a:ext cx="3932852" cy="6868497"/>
          </a:xfrm>
          <a:custGeom>
            <a:avLst/>
            <a:gdLst/>
            <a:ahLst/>
            <a:cxnLst/>
            <a:rect l="l" t="t" r="r" b="b"/>
            <a:pathLst>
              <a:path w="3932852" h="6868497" extrusionOk="0">
                <a:moveTo>
                  <a:pt x="3932853" y="0"/>
                </a:moveTo>
                <a:lnTo>
                  <a:pt x="3932853" y="6868497"/>
                </a:lnTo>
                <a:lnTo>
                  <a:pt x="0" y="6868497"/>
                </a:lnTo>
                <a:lnTo>
                  <a:pt x="832057" y="5415721"/>
                </a:lnTo>
                <a:lnTo>
                  <a:pt x="2721507" y="2116183"/>
                </a:lnTo>
                <a:lnTo>
                  <a:pt x="3932853"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 name="Google Shape;84;p7"/>
          <p:cNvSpPr/>
          <p:nvPr/>
        </p:nvSpPr>
        <p:spPr>
          <a:xfrm>
            <a:off x="9514425" y="0"/>
            <a:ext cx="2697712" cy="4711026"/>
          </a:xfrm>
          <a:custGeom>
            <a:avLst/>
            <a:gdLst/>
            <a:ahLst/>
            <a:cxnLst/>
            <a:rect l="l" t="t" r="r" b="b"/>
            <a:pathLst>
              <a:path w="2697712" h="4711026" extrusionOk="0">
                <a:moveTo>
                  <a:pt x="0" y="0"/>
                </a:moveTo>
                <a:lnTo>
                  <a:pt x="2697713" y="4711026"/>
                </a:lnTo>
                <a:lnTo>
                  <a:pt x="2697713" y="0"/>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 name="Google Shape;85;p7"/>
          <p:cNvSpPr/>
          <p:nvPr/>
        </p:nvSpPr>
        <p:spPr>
          <a:xfrm>
            <a:off x="696995" y="3393310"/>
            <a:ext cx="1979022" cy="1979022"/>
          </a:xfrm>
          <a:custGeom>
            <a:avLst/>
            <a:gdLst/>
            <a:ahLst/>
            <a:cxnLst/>
            <a:rect l="l" t="t" r="r" b="b"/>
            <a:pathLst>
              <a:path w="1979022" h="1979022" extrusionOk="0">
                <a:moveTo>
                  <a:pt x="1979023" y="989512"/>
                </a:moveTo>
                <a:cubicBezTo>
                  <a:pt x="1979023" y="1536004"/>
                  <a:pt x="1536004" y="1979023"/>
                  <a:pt x="989512" y="1979023"/>
                </a:cubicBezTo>
                <a:cubicBezTo>
                  <a:pt x="443019" y="1979023"/>
                  <a:pt x="0" y="1536004"/>
                  <a:pt x="0" y="989512"/>
                </a:cubicBezTo>
                <a:cubicBezTo>
                  <a:pt x="0" y="443020"/>
                  <a:pt x="443019" y="0"/>
                  <a:pt x="989512" y="0"/>
                </a:cubicBezTo>
                <a:cubicBezTo>
                  <a:pt x="1536004" y="0"/>
                  <a:pt x="1979023" y="443020"/>
                  <a:pt x="1979023" y="989512"/>
                </a:cubicBezTo>
                <a:close/>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86" name="Google Shape;86;p7"/>
          <p:cNvGrpSpPr/>
          <p:nvPr/>
        </p:nvGrpSpPr>
        <p:grpSpPr>
          <a:xfrm>
            <a:off x="432735" y="516479"/>
            <a:ext cx="7428264" cy="5812928"/>
            <a:chOff x="419135" y="1888079"/>
            <a:chExt cx="7428264" cy="5812928"/>
          </a:xfrm>
        </p:grpSpPr>
        <p:sp>
          <p:nvSpPr>
            <p:cNvPr id="87" name="Google Shape;87;p7"/>
            <p:cNvSpPr txBox="1"/>
            <p:nvPr/>
          </p:nvSpPr>
          <p:spPr>
            <a:xfrm>
              <a:off x="2232636" y="1888079"/>
              <a:ext cx="38013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262626"/>
                  </a:solidFill>
                  <a:latin typeface="Montserrat"/>
                  <a:ea typeface="Montserrat"/>
                  <a:cs typeface="Montserrat"/>
                  <a:sym typeface="Montserrat"/>
                </a:rPr>
                <a:t>Our Mission And Vision</a:t>
              </a:r>
              <a:endParaRPr/>
            </a:p>
          </p:txBody>
        </p:sp>
        <p:grpSp>
          <p:nvGrpSpPr>
            <p:cNvPr id="88" name="Google Shape;88;p7"/>
            <p:cNvGrpSpPr/>
            <p:nvPr/>
          </p:nvGrpSpPr>
          <p:grpSpPr>
            <a:xfrm>
              <a:off x="419135" y="3239652"/>
              <a:ext cx="7428264" cy="4461355"/>
              <a:chOff x="419135" y="3239652"/>
              <a:chExt cx="7428264" cy="4461355"/>
            </a:xfrm>
          </p:grpSpPr>
          <p:grpSp>
            <p:nvGrpSpPr>
              <p:cNvPr id="89" name="Google Shape;89;p7"/>
              <p:cNvGrpSpPr/>
              <p:nvPr/>
            </p:nvGrpSpPr>
            <p:grpSpPr>
              <a:xfrm>
                <a:off x="419135" y="3239652"/>
                <a:ext cx="2908200" cy="4461355"/>
                <a:chOff x="419135" y="3239652"/>
                <a:chExt cx="2908200" cy="4461355"/>
              </a:xfrm>
            </p:grpSpPr>
            <p:grpSp>
              <p:nvGrpSpPr>
                <p:cNvPr id="90" name="Google Shape;90;p7"/>
                <p:cNvGrpSpPr/>
                <p:nvPr/>
              </p:nvGrpSpPr>
              <p:grpSpPr>
                <a:xfrm>
                  <a:off x="1280701" y="3239652"/>
                  <a:ext cx="1184940" cy="1184940"/>
                  <a:chOff x="1216938" y="3163492"/>
                  <a:chExt cx="1184940" cy="1184940"/>
                </a:xfrm>
              </p:grpSpPr>
              <p:grpSp>
                <p:nvGrpSpPr>
                  <p:cNvPr id="91" name="Google Shape;91;p7"/>
                  <p:cNvGrpSpPr/>
                  <p:nvPr/>
                </p:nvGrpSpPr>
                <p:grpSpPr>
                  <a:xfrm>
                    <a:off x="1216938" y="3163492"/>
                    <a:ext cx="1184940" cy="1184940"/>
                    <a:chOff x="7923461" y="936252"/>
                    <a:chExt cx="1394156" cy="1394156"/>
                  </a:xfrm>
                </p:grpSpPr>
                <p:sp>
                  <p:nvSpPr>
                    <p:cNvPr id="92" name="Google Shape;92;p7"/>
                    <p:cNvSpPr/>
                    <p:nvPr/>
                  </p:nvSpPr>
                  <p:spPr>
                    <a:xfrm>
                      <a:off x="8016896" y="1029687"/>
                      <a:ext cx="1207287" cy="120728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 name="Google Shape;93;p7"/>
                    <p:cNvSpPr/>
                    <p:nvPr/>
                  </p:nvSpPr>
                  <p:spPr>
                    <a:xfrm>
                      <a:off x="7923461" y="936252"/>
                      <a:ext cx="1394156" cy="1394156"/>
                    </a:xfrm>
                    <a:prstGeom prst="donut">
                      <a:avLst>
                        <a:gd name="adj" fmla="val 7609"/>
                      </a:avLst>
                    </a:prstGeom>
                    <a:solidFill>
                      <a:schemeClr val="lt1"/>
                    </a:solidFill>
                    <a:ln>
                      <a:noFill/>
                    </a:ln>
                    <a:effectLst>
                      <a:outerShdw blurRad="50800" dist="762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94" name="Google Shape;94;p7"/>
                  <p:cNvGrpSpPr/>
                  <p:nvPr/>
                </p:nvGrpSpPr>
                <p:grpSpPr>
                  <a:xfrm>
                    <a:off x="1644488" y="3556967"/>
                    <a:ext cx="329841" cy="397991"/>
                    <a:chOff x="3153115" y="4818794"/>
                    <a:chExt cx="329841" cy="397991"/>
                  </a:xfrm>
                </p:grpSpPr>
                <p:sp>
                  <p:nvSpPr>
                    <p:cNvPr id="95" name="Google Shape;95;p7"/>
                    <p:cNvSpPr/>
                    <p:nvPr/>
                  </p:nvSpPr>
                  <p:spPr>
                    <a:xfrm>
                      <a:off x="3153115" y="4818794"/>
                      <a:ext cx="329841" cy="397991"/>
                    </a:xfrm>
                    <a:custGeom>
                      <a:avLst/>
                      <a:gdLst/>
                      <a:ahLst/>
                      <a:cxnLst/>
                      <a:rect l="l" t="t" r="r" b="b"/>
                      <a:pathLst>
                        <a:path w="329841" h="397991" extrusionOk="0">
                          <a:moveTo>
                            <a:pt x="257876" y="-50"/>
                          </a:moveTo>
                          <a:lnTo>
                            <a:pt x="70092" y="-50"/>
                          </a:lnTo>
                          <a:cubicBezTo>
                            <a:pt x="57339" y="-50"/>
                            <a:pt x="46968" y="10320"/>
                            <a:pt x="46968" y="23073"/>
                          </a:cubicBezTo>
                          <a:lnTo>
                            <a:pt x="46968" y="35685"/>
                          </a:lnTo>
                          <a:lnTo>
                            <a:pt x="23147" y="35685"/>
                          </a:lnTo>
                          <a:cubicBezTo>
                            <a:pt x="10394" y="35685"/>
                            <a:pt x="23" y="46056"/>
                            <a:pt x="23" y="58808"/>
                          </a:cubicBezTo>
                          <a:cubicBezTo>
                            <a:pt x="-4951" y="102321"/>
                            <a:pt x="20974" y="143382"/>
                            <a:pt x="62385" y="157605"/>
                          </a:cubicBezTo>
                          <a:cubicBezTo>
                            <a:pt x="75977" y="186053"/>
                            <a:pt x="97069" y="210227"/>
                            <a:pt x="123345" y="227674"/>
                          </a:cubicBezTo>
                          <a:cubicBezTo>
                            <a:pt x="129302" y="232159"/>
                            <a:pt x="132946" y="239096"/>
                            <a:pt x="133156" y="246593"/>
                          </a:cubicBezTo>
                          <a:lnTo>
                            <a:pt x="133156" y="289335"/>
                          </a:lnTo>
                          <a:cubicBezTo>
                            <a:pt x="127549" y="290736"/>
                            <a:pt x="122503" y="293679"/>
                            <a:pt x="118440" y="297743"/>
                          </a:cubicBezTo>
                          <a:cubicBezTo>
                            <a:pt x="112696" y="303839"/>
                            <a:pt x="109472" y="311827"/>
                            <a:pt x="109330" y="320165"/>
                          </a:cubicBezTo>
                          <a:lnTo>
                            <a:pt x="101624" y="320165"/>
                          </a:lnTo>
                          <a:cubicBezTo>
                            <a:pt x="88871" y="320165"/>
                            <a:pt x="78500" y="330536"/>
                            <a:pt x="78500" y="343288"/>
                          </a:cubicBezTo>
                          <a:lnTo>
                            <a:pt x="78500" y="390234"/>
                          </a:lnTo>
                          <a:cubicBezTo>
                            <a:pt x="78500" y="394509"/>
                            <a:pt x="81934" y="397942"/>
                            <a:pt x="86206" y="397942"/>
                          </a:cubicBezTo>
                          <a:lnTo>
                            <a:pt x="242463" y="397942"/>
                          </a:lnTo>
                          <a:cubicBezTo>
                            <a:pt x="246736" y="397942"/>
                            <a:pt x="250170" y="394509"/>
                            <a:pt x="250170" y="390234"/>
                          </a:cubicBezTo>
                          <a:lnTo>
                            <a:pt x="250170" y="343288"/>
                          </a:lnTo>
                          <a:cubicBezTo>
                            <a:pt x="250170" y="330536"/>
                            <a:pt x="239799" y="320165"/>
                            <a:pt x="227046" y="320165"/>
                          </a:cubicBezTo>
                          <a:lnTo>
                            <a:pt x="219339" y="320165"/>
                          </a:lnTo>
                          <a:cubicBezTo>
                            <a:pt x="219198" y="305731"/>
                            <a:pt x="209460" y="293118"/>
                            <a:pt x="195518" y="289335"/>
                          </a:cubicBezTo>
                          <a:lnTo>
                            <a:pt x="195518" y="246593"/>
                          </a:lnTo>
                          <a:cubicBezTo>
                            <a:pt x="195377" y="239026"/>
                            <a:pt x="199089" y="231949"/>
                            <a:pt x="205325" y="227674"/>
                          </a:cubicBezTo>
                          <a:cubicBezTo>
                            <a:pt x="231600" y="210227"/>
                            <a:pt x="252693" y="186053"/>
                            <a:pt x="266284" y="157605"/>
                          </a:cubicBezTo>
                          <a:cubicBezTo>
                            <a:pt x="307695" y="143382"/>
                            <a:pt x="333620" y="102321"/>
                            <a:pt x="328647" y="58808"/>
                          </a:cubicBezTo>
                          <a:cubicBezTo>
                            <a:pt x="328296" y="45915"/>
                            <a:pt x="317715" y="35685"/>
                            <a:pt x="304826" y="35685"/>
                          </a:cubicBezTo>
                          <a:lnTo>
                            <a:pt x="281702" y="35685"/>
                          </a:lnTo>
                          <a:lnTo>
                            <a:pt x="281702" y="23073"/>
                          </a:lnTo>
                          <a:cubicBezTo>
                            <a:pt x="281351" y="10180"/>
                            <a:pt x="270770" y="-50"/>
                            <a:pt x="257876" y="-50"/>
                          </a:cubicBezTo>
                          <a:close/>
                          <a:moveTo>
                            <a:pt x="15440" y="58808"/>
                          </a:moveTo>
                          <a:cubicBezTo>
                            <a:pt x="15440" y="54534"/>
                            <a:pt x="18870" y="51101"/>
                            <a:pt x="23147" y="51101"/>
                          </a:cubicBezTo>
                          <a:lnTo>
                            <a:pt x="46968" y="51101"/>
                          </a:lnTo>
                          <a:lnTo>
                            <a:pt x="46968" y="86135"/>
                          </a:lnTo>
                          <a:cubicBezTo>
                            <a:pt x="47041" y="103932"/>
                            <a:pt x="49632" y="121660"/>
                            <a:pt x="54679" y="138687"/>
                          </a:cubicBezTo>
                          <a:cubicBezTo>
                            <a:pt x="27560" y="121590"/>
                            <a:pt x="12357" y="90689"/>
                            <a:pt x="15440" y="58808"/>
                          </a:cubicBezTo>
                          <a:close/>
                          <a:moveTo>
                            <a:pt x="225647" y="339084"/>
                          </a:moveTo>
                          <a:cubicBezTo>
                            <a:pt x="229920" y="339084"/>
                            <a:pt x="233354" y="342517"/>
                            <a:pt x="233354" y="346792"/>
                          </a:cubicBezTo>
                          <a:lnTo>
                            <a:pt x="233354" y="386030"/>
                          </a:lnTo>
                          <a:lnTo>
                            <a:pt x="93216" y="386030"/>
                          </a:lnTo>
                          <a:lnTo>
                            <a:pt x="93216" y="346792"/>
                          </a:lnTo>
                          <a:cubicBezTo>
                            <a:pt x="93216" y="342517"/>
                            <a:pt x="96650" y="339084"/>
                            <a:pt x="100922" y="339084"/>
                          </a:cubicBezTo>
                          <a:close/>
                          <a:moveTo>
                            <a:pt x="195518" y="217865"/>
                          </a:moveTo>
                          <a:cubicBezTo>
                            <a:pt x="184865" y="225152"/>
                            <a:pt x="178561" y="237204"/>
                            <a:pt x="178698" y="250096"/>
                          </a:cubicBezTo>
                          <a:lnTo>
                            <a:pt x="178698" y="299845"/>
                          </a:lnTo>
                          <a:cubicBezTo>
                            <a:pt x="178698" y="304120"/>
                            <a:pt x="182132" y="307553"/>
                            <a:pt x="186409" y="307553"/>
                          </a:cubicBezTo>
                          <a:cubicBezTo>
                            <a:pt x="194885" y="307553"/>
                            <a:pt x="201822" y="314419"/>
                            <a:pt x="201822" y="322968"/>
                          </a:cubicBezTo>
                          <a:cubicBezTo>
                            <a:pt x="201822" y="323178"/>
                            <a:pt x="201822" y="323459"/>
                            <a:pt x="201822" y="323669"/>
                          </a:cubicBezTo>
                          <a:lnTo>
                            <a:pt x="123345" y="323669"/>
                          </a:lnTo>
                          <a:cubicBezTo>
                            <a:pt x="123277" y="319535"/>
                            <a:pt x="124748" y="315540"/>
                            <a:pt x="127549" y="312458"/>
                          </a:cubicBezTo>
                          <a:cubicBezTo>
                            <a:pt x="130423" y="309725"/>
                            <a:pt x="134135" y="307973"/>
                            <a:pt x="138061" y="307553"/>
                          </a:cubicBezTo>
                          <a:lnTo>
                            <a:pt x="138061" y="307553"/>
                          </a:lnTo>
                          <a:cubicBezTo>
                            <a:pt x="142333" y="307553"/>
                            <a:pt x="145768" y="304120"/>
                            <a:pt x="145768" y="299845"/>
                          </a:cubicBezTo>
                          <a:lnTo>
                            <a:pt x="145768" y="250096"/>
                          </a:lnTo>
                          <a:cubicBezTo>
                            <a:pt x="145909" y="237204"/>
                            <a:pt x="139601" y="225152"/>
                            <a:pt x="128952" y="217865"/>
                          </a:cubicBezTo>
                          <a:cubicBezTo>
                            <a:pt x="85296" y="188856"/>
                            <a:pt x="59020" y="139948"/>
                            <a:pt x="58883" y="87536"/>
                          </a:cubicBezTo>
                          <a:lnTo>
                            <a:pt x="58883" y="24474"/>
                          </a:lnTo>
                          <a:cubicBezTo>
                            <a:pt x="58883" y="20200"/>
                            <a:pt x="62317" y="16766"/>
                            <a:pt x="66589" y="16766"/>
                          </a:cubicBezTo>
                          <a:lnTo>
                            <a:pt x="254374" y="16766"/>
                          </a:lnTo>
                          <a:cubicBezTo>
                            <a:pt x="258578" y="16346"/>
                            <a:pt x="262363" y="19499"/>
                            <a:pt x="262782" y="23774"/>
                          </a:cubicBezTo>
                          <a:cubicBezTo>
                            <a:pt x="262782" y="23984"/>
                            <a:pt x="262782" y="24264"/>
                            <a:pt x="262782" y="24474"/>
                          </a:cubicBezTo>
                          <a:lnTo>
                            <a:pt x="262782" y="87536"/>
                          </a:lnTo>
                          <a:cubicBezTo>
                            <a:pt x="262641" y="108767"/>
                            <a:pt x="258086" y="129788"/>
                            <a:pt x="249468" y="149197"/>
                          </a:cubicBezTo>
                          <a:cubicBezTo>
                            <a:pt x="238469" y="176033"/>
                            <a:pt x="220250" y="199296"/>
                            <a:pt x="196917" y="216463"/>
                          </a:cubicBezTo>
                          <a:close/>
                          <a:moveTo>
                            <a:pt x="303423" y="52502"/>
                          </a:moveTo>
                          <a:cubicBezTo>
                            <a:pt x="307627" y="52082"/>
                            <a:pt x="311412" y="55235"/>
                            <a:pt x="311831" y="59509"/>
                          </a:cubicBezTo>
                          <a:cubicBezTo>
                            <a:pt x="311831" y="59719"/>
                            <a:pt x="311831" y="59999"/>
                            <a:pt x="311831" y="60209"/>
                          </a:cubicBezTo>
                          <a:cubicBezTo>
                            <a:pt x="315124" y="92301"/>
                            <a:pt x="299570" y="123412"/>
                            <a:pt x="271891" y="140088"/>
                          </a:cubicBezTo>
                          <a:cubicBezTo>
                            <a:pt x="277498" y="123131"/>
                            <a:pt x="280372" y="105404"/>
                            <a:pt x="280299" y="87536"/>
                          </a:cubicBezTo>
                          <a:lnTo>
                            <a:pt x="280299" y="5250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 name="Google Shape;96;p7"/>
                    <p:cNvSpPr/>
                    <p:nvPr/>
                  </p:nvSpPr>
                  <p:spPr>
                    <a:xfrm>
                      <a:off x="3254272" y="4865468"/>
                      <a:ext cx="119468" cy="119740"/>
                    </a:xfrm>
                    <a:custGeom>
                      <a:avLst/>
                      <a:gdLst/>
                      <a:ahLst/>
                      <a:cxnLst/>
                      <a:rect l="l" t="t" r="r" b="b"/>
                      <a:pathLst>
                        <a:path w="119468" h="119740" extrusionOk="0">
                          <a:moveTo>
                            <a:pt x="118883" y="40161"/>
                          </a:moveTo>
                          <a:lnTo>
                            <a:pt x="85251" y="35257"/>
                          </a:lnTo>
                          <a:lnTo>
                            <a:pt x="69834" y="4427"/>
                          </a:lnTo>
                          <a:cubicBezTo>
                            <a:pt x="68085" y="573"/>
                            <a:pt x="63457" y="-1109"/>
                            <a:pt x="59604" y="643"/>
                          </a:cubicBezTo>
                          <a:cubicBezTo>
                            <a:pt x="57923" y="1414"/>
                            <a:pt x="56593" y="2745"/>
                            <a:pt x="55819" y="4427"/>
                          </a:cubicBezTo>
                          <a:lnTo>
                            <a:pt x="40406" y="35257"/>
                          </a:lnTo>
                          <a:lnTo>
                            <a:pt x="6774" y="40161"/>
                          </a:lnTo>
                          <a:cubicBezTo>
                            <a:pt x="3828" y="40792"/>
                            <a:pt x="1377" y="42894"/>
                            <a:pt x="466" y="45767"/>
                          </a:cubicBezTo>
                          <a:cubicBezTo>
                            <a:pt x="-936" y="48150"/>
                            <a:pt x="-936" y="51093"/>
                            <a:pt x="466" y="53475"/>
                          </a:cubicBezTo>
                          <a:lnTo>
                            <a:pt x="24989" y="77298"/>
                          </a:lnTo>
                          <a:lnTo>
                            <a:pt x="19386" y="110931"/>
                          </a:lnTo>
                          <a:cubicBezTo>
                            <a:pt x="18125" y="113384"/>
                            <a:pt x="18125" y="116187"/>
                            <a:pt x="19386" y="118639"/>
                          </a:cubicBezTo>
                          <a:cubicBezTo>
                            <a:pt x="22046" y="120041"/>
                            <a:pt x="25130" y="120041"/>
                            <a:pt x="27794" y="118639"/>
                          </a:cubicBezTo>
                          <a:lnTo>
                            <a:pt x="57923" y="102523"/>
                          </a:lnTo>
                          <a:lnTo>
                            <a:pt x="88053" y="118639"/>
                          </a:lnTo>
                          <a:cubicBezTo>
                            <a:pt x="90717" y="120041"/>
                            <a:pt x="93796" y="120041"/>
                            <a:pt x="96460" y="118639"/>
                          </a:cubicBezTo>
                          <a:cubicBezTo>
                            <a:pt x="97722" y="116187"/>
                            <a:pt x="97722" y="113384"/>
                            <a:pt x="96460" y="110931"/>
                          </a:cubicBezTo>
                          <a:lnTo>
                            <a:pt x="90854" y="77298"/>
                          </a:lnTo>
                          <a:lnTo>
                            <a:pt x="115380" y="53475"/>
                          </a:lnTo>
                          <a:cubicBezTo>
                            <a:pt x="116779" y="51093"/>
                            <a:pt x="116779" y="48150"/>
                            <a:pt x="115380" y="45767"/>
                          </a:cubicBezTo>
                          <a:cubicBezTo>
                            <a:pt x="117271" y="44436"/>
                            <a:pt x="118532" y="42404"/>
                            <a:pt x="118883" y="40161"/>
                          </a:cubicBezTo>
                          <a:close/>
                          <a:moveTo>
                            <a:pt x="84550" y="68890"/>
                          </a:moveTo>
                          <a:cubicBezTo>
                            <a:pt x="83498" y="71132"/>
                            <a:pt x="83498" y="73655"/>
                            <a:pt x="84550" y="75897"/>
                          </a:cubicBezTo>
                          <a:lnTo>
                            <a:pt x="84550" y="97619"/>
                          </a:lnTo>
                          <a:lnTo>
                            <a:pt x="64929" y="87808"/>
                          </a:lnTo>
                          <a:cubicBezTo>
                            <a:pt x="62829" y="86407"/>
                            <a:pt x="60023" y="86407"/>
                            <a:pt x="57923" y="87808"/>
                          </a:cubicBezTo>
                          <a:lnTo>
                            <a:pt x="37601" y="97619"/>
                          </a:lnTo>
                          <a:lnTo>
                            <a:pt x="41809" y="75897"/>
                          </a:lnTo>
                          <a:cubicBezTo>
                            <a:pt x="42857" y="73655"/>
                            <a:pt x="42857" y="71132"/>
                            <a:pt x="41809" y="68890"/>
                          </a:cubicBezTo>
                          <a:lnTo>
                            <a:pt x="22188" y="51373"/>
                          </a:lnTo>
                          <a:lnTo>
                            <a:pt x="43909" y="51373"/>
                          </a:lnTo>
                          <a:cubicBezTo>
                            <a:pt x="46573" y="51163"/>
                            <a:pt x="49024" y="49551"/>
                            <a:pt x="50217" y="47169"/>
                          </a:cubicBezTo>
                          <a:lnTo>
                            <a:pt x="60023" y="26849"/>
                          </a:lnTo>
                          <a:lnTo>
                            <a:pt x="69834" y="47169"/>
                          </a:lnTo>
                          <a:cubicBezTo>
                            <a:pt x="71027" y="49551"/>
                            <a:pt x="73478" y="51163"/>
                            <a:pt x="76142" y="51373"/>
                          </a:cubicBezTo>
                          <a:lnTo>
                            <a:pt x="97863" y="5137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97" name="Google Shape;97;p7"/>
                <p:cNvSpPr txBox="1"/>
                <p:nvPr/>
              </p:nvSpPr>
              <p:spPr>
                <a:xfrm>
                  <a:off x="419135" y="4791907"/>
                  <a:ext cx="2908200" cy="2909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262626"/>
                      </a:solidFill>
                      <a:latin typeface="Montserrat"/>
                      <a:ea typeface="Montserrat"/>
                      <a:cs typeface="Montserrat"/>
                      <a:sym typeface="Montserrat"/>
                    </a:rPr>
                    <a:t>Our Mission</a:t>
                  </a:r>
                  <a:endParaRPr/>
                </a:p>
                <a:p>
                  <a:pPr marL="0" marR="0" lvl="0" indent="0" algn="ctr" rtl="0">
                    <a:spcBef>
                      <a:spcPts val="600"/>
                    </a:spcBef>
                    <a:spcAft>
                      <a:spcPts val="0"/>
                    </a:spcAft>
                    <a:buNone/>
                  </a:pPr>
                  <a:r>
                    <a:rPr lang="en-US" sz="1600">
                      <a:solidFill>
                        <a:srgbClr val="262626"/>
                      </a:solidFill>
                      <a:latin typeface="Montserrat"/>
                      <a:ea typeface="Montserrat"/>
                      <a:cs typeface="Montserrat"/>
                      <a:sym typeface="Montserrat"/>
                    </a:rPr>
                    <a:t>To empower smart homes and enterprises with cutting-edge cybersecurity solutions, ensuring real-time protection, proactive threat defense, and seamless connectivity against evolving cyber threats.</a:t>
                  </a:r>
                  <a:endParaRPr sz="1600">
                    <a:solidFill>
                      <a:srgbClr val="262626"/>
                    </a:solidFill>
                    <a:latin typeface="Montserrat"/>
                    <a:ea typeface="Montserrat"/>
                    <a:cs typeface="Montserrat"/>
                    <a:sym typeface="Montserrat"/>
                  </a:endParaRPr>
                </a:p>
              </p:txBody>
            </p:sp>
          </p:grpSp>
          <p:grpSp>
            <p:nvGrpSpPr>
              <p:cNvPr id="98" name="Google Shape;98;p7"/>
              <p:cNvGrpSpPr/>
              <p:nvPr/>
            </p:nvGrpSpPr>
            <p:grpSpPr>
              <a:xfrm>
                <a:off x="4798799" y="3239652"/>
                <a:ext cx="3048600" cy="3722455"/>
                <a:chOff x="4798799" y="3239652"/>
                <a:chExt cx="3048600" cy="3722455"/>
              </a:xfrm>
            </p:grpSpPr>
            <p:grpSp>
              <p:nvGrpSpPr>
                <p:cNvPr id="99" name="Google Shape;99;p7"/>
                <p:cNvGrpSpPr/>
                <p:nvPr/>
              </p:nvGrpSpPr>
              <p:grpSpPr>
                <a:xfrm>
                  <a:off x="5730685" y="3239652"/>
                  <a:ext cx="1184940" cy="1184940"/>
                  <a:chOff x="5699834" y="3315813"/>
                  <a:chExt cx="1184940" cy="1184940"/>
                </a:xfrm>
              </p:grpSpPr>
              <p:grpSp>
                <p:nvGrpSpPr>
                  <p:cNvPr id="100" name="Google Shape;100;p7"/>
                  <p:cNvGrpSpPr/>
                  <p:nvPr/>
                </p:nvGrpSpPr>
                <p:grpSpPr>
                  <a:xfrm>
                    <a:off x="5699834" y="3315813"/>
                    <a:ext cx="1184940" cy="1184940"/>
                    <a:chOff x="7923461" y="936252"/>
                    <a:chExt cx="1394156" cy="1394156"/>
                  </a:xfrm>
                </p:grpSpPr>
                <p:sp>
                  <p:nvSpPr>
                    <p:cNvPr id="101" name="Google Shape;101;p7"/>
                    <p:cNvSpPr/>
                    <p:nvPr/>
                  </p:nvSpPr>
                  <p:spPr>
                    <a:xfrm>
                      <a:off x="8016896" y="1029687"/>
                      <a:ext cx="1207287" cy="1207287"/>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7"/>
                    <p:cNvSpPr/>
                    <p:nvPr/>
                  </p:nvSpPr>
                  <p:spPr>
                    <a:xfrm>
                      <a:off x="7923461" y="936252"/>
                      <a:ext cx="1394156" cy="1394156"/>
                    </a:xfrm>
                    <a:prstGeom prst="donut">
                      <a:avLst>
                        <a:gd name="adj" fmla="val 7609"/>
                      </a:avLst>
                    </a:prstGeom>
                    <a:solidFill>
                      <a:schemeClr val="lt1"/>
                    </a:solidFill>
                    <a:ln>
                      <a:noFill/>
                    </a:ln>
                    <a:effectLst>
                      <a:outerShdw blurRad="50800" dist="762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103" name="Google Shape;103;p7"/>
                  <p:cNvSpPr/>
                  <p:nvPr/>
                </p:nvSpPr>
                <p:spPr>
                  <a:xfrm>
                    <a:off x="6096400" y="3696675"/>
                    <a:ext cx="391808" cy="423216"/>
                  </a:xfrm>
                  <a:custGeom>
                    <a:avLst/>
                    <a:gdLst/>
                    <a:ahLst/>
                    <a:cxnLst/>
                    <a:rect l="l" t="t" r="r" b="b"/>
                    <a:pathLst>
                      <a:path w="391808" h="423216" extrusionOk="0">
                        <a:moveTo>
                          <a:pt x="383395" y="54604"/>
                        </a:moveTo>
                        <a:lnTo>
                          <a:pt x="365176" y="38488"/>
                        </a:lnTo>
                        <a:lnTo>
                          <a:pt x="383395" y="22372"/>
                        </a:lnTo>
                        <a:cubicBezTo>
                          <a:pt x="385495" y="19429"/>
                          <a:pt x="385495" y="15505"/>
                          <a:pt x="383395" y="12562"/>
                        </a:cubicBezTo>
                        <a:cubicBezTo>
                          <a:pt x="382061" y="8989"/>
                          <a:pt x="378768" y="6537"/>
                          <a:pt x="374987" y="6256"/>
                        </a:cubicBezTo>
                        <a:lnTo>
                          <a:pt x="298610" y="6256"/>
                        </a:lnTo>
                        <a:lnTo>
                          <a:pt x="298610" y="6256"/>
                        </a:lnTo>
                        <a:cubicBezTo>
                          <a:pt x="298610" y="2753"/>
                          <a:pt x="295809" y="-50"/>
                          <a:pt x="292302" y="-50"/>
                        </a:cubicBezTo>
                        <a:cubicBezTo>
                          <a:pt x="288799" y="-50"/>
                          <a:pt x="285998" y="2753"/>
                          <a:pt x="285998" y="6256"/>
                        </a:cubicBezTo>
                        <a:lnTo>
                          <a:pt x="285998" y="91040"/>
                        </a:lnTo>
                        <a:lnTo>
                          <a:pt x="234148" y="119768"/>
                        </a:lnTo>
                        <a:lnTo>
                          <a:pt x="234148" y="112761"/>
                        </a:lnTo>
                        <a:lnTo>
                          <a:pt x="226441" y="98747"/>
                        </a:lnTo>
                        <a:cubicBezTo>
                          <a:pt x="221814" y="88938"/>
                          <a:pt x="210113" y="84733"/>
                          <a:pt x="200302" y="89358"/>
                        </a:cubicBezTo>
                        <a:cubicBezTo>
                          <a:pt x="200165" y="89498"/>
                          <a:pt x="199952" y="89568"/>
                          <a:pt x="199815" y="89638"/>
                        </a:cubicBezTo>
                        <a:lnTo>
                          <a:pt x="194208" y="89638"/>
                        </a:lnTo>
                        <a:cubicBezTo>
                          <a:pt x="189444" y="91741"/>
                          <a:pt x="185869" y="95805"/>
                          <a:pt x="184397" y="100849"/>
                        </a:cubicBezTo>
                        <a:cubicBezTo>
                          <a:pt x="182297" y="105754"/>
                          <a:pt x="182297" y="111360"/>
                          <a:pt x="184397" y="116265"/>
                        </a:cubicBezTo>
                        <a:lnTo>
                          <a:pt x="192104" y="130278"/>
                        </a:lnTo>
                        <a:cubicBezTo>
                          <a:pt x="193507" y="133572"/>
                          <a:pt x="195957" y="136304"/>
                          <a:pt x="199113" y="137986"/>
                        </a:cubicBezTo>
                        <a:cubicBezTo>
                          <a:pt x="195679" y="143942"/>
                          <a:pt x="193088" y="150248"/>
                          <a:pt x="191407" y="156905"/>
                        </a:cubicBezTo>
                        <a:lnTo>
                          <a:pt x="191407" y="161109"/>
                        </a:lnTo>
                        <a:cubicBezTo>
                          <a:pt x="190774" y="164542"/>
                          <a:pt x="192455" y="167976"/>
                          <a:pt x="195611" y="169517"/>
                        </a:cubicBezTo>
                        <a:lnTo>
                          <a:pt x="195611" y="169517"/>
                        </a:lnTo>
                        <a:cubicBezTo>
                          <a:pt x="198480" y="169167"/>
                          <a:pt x="200863" y="167275"/>
                          <a:pt x="201915" y="164612"/>
                        </a:cubicBezTo>
                        <a:lnTo>
                          <a:pt x="201915" y="160408"/>
                        </a:lnTo>
                        <a:cubicBezTo>
                          <a:pt x="201915" y="150598"/>
                          <a:pt x="206119" y="144993"/>
                          <a:pt x="211725" y="142190"/>
                        </a:cubicBezTo>
                        <a:lnTo>
                          <a:pt x="221536" y="136585"/>
                        </a:lnTo>
                        <a:lnTo>
                          <a:pt x="221536" y="136585"/>
                        </a:lnTo>
                        <a:lnTo>
                          <a:pt x="291605" y="98747"/>
                        </a:lnTo>
                        <a:cubicBezTo>
                          <a:pt x="290694" y="107646"/>
                          <a:pt x="285789" y="115634"/>
                          <a:pt x="278292" y="120469"/>
                        </a:cubicBezTo>
                        <a:lnTo>
                          <a:pt x="233446" y="147796"/>
                        </a:lnTo>
                        <a:lnTo>
                          <a:pt x="233446" y="147796"/>
                        </a:lnTo>
                        <a:lnTo>
                          <a:pt x="219432" y="156204"/>
                        </a:lnTo>
                        <a:cubicBezTo>
                          <a:pt x="217118" y="158236"/>
                          <a:pt x="216909" y="161810"/>
                          <a:pt x="218940" y="164122"/>
                        </a:cubicBezTo>
                        <a:cubicBezTo>
                          <a:pt x="219081" y="164262"/>
                          <a:pt x="219222" y="164472"/>
                          <a:pt x="219432" y="164612"/>
                        </a:cubicBezTo>
                        <a:cubicBezTo>
                          <a:pt x="221814" y="166785"/>
                          <a:pt x="225458" y="166785"/>
                          <a:pt x="227840" y="164612"/>
                        </a:cubicBezTo>
                        <a:lnTo>
                          <a:pt x="216631" y="196844"/>
                        </a:lnTo>
                        <a:lnTo>
                          <a:pt x="208924" y="196844"/>
                        </a:lnTo>
                        <a:lnTo>
                          <a:pt x="187900" y="205252"/>
                        </a:lnTo>
                        <a:lnTo>
                          <a:pt x="194208" y="184232"/>
                        </a:lnTo>
                        <a:cubicBezTo>
                          <a:pt x="195119" y="180938"/>
                          <a:pt x="193229" y="177505"/>
                          <a:pt x="190004" y="176524"/>
                        </a:cubicBezTo>
                        <a:cubicBezTo>
                          <a:pt x="187130" y="175333"/>
                          <a:pt x="183837" y="176664"/>
                          <a:pt x="182648" y="179467"/>
                        </a:cubicBezTo>
                        <a:cubicBezTo>
                          <a:pt x="182507" y="179887"/>
                          <a:pt x="182366" y="180308"/>
                          <a:pt x="182297" y="180728"/>
                        </a:cubicBezTo>
                        <a:lnTo>
                          <a:pt x="172487" y="214361"/>
                        </a:lnTo>
                        <a:lnTo>
                          <a:pt x="172487" y="214361"/>
                        </a:lnTo>
                        <a:lnTo>
                          <a:pt x="172487" y="260607"/>
                        </a:lnTo>
                        <a:cubicBezTo>
                          <a:pt x="172838" y="262919"/>
                          <a:pt x="172838" y="265301"/>
                          <a:pt x="172487" y="267613"/>
                        </a:cubicBezTo>
                        <a:lnTo>
                          <a:pt x="144458" y="326472"/>
                        </a:lnTo>
                        <a:lnTo>
                          <a:pt x="124139" y="326472"/>
                        </a:lnTo>
                        <a:cubicBezTo>
                          <a:pt x="112156" y="326472"/>
                          <a:pt x="102418" y="336211"/>
                          <a:pt x="102418" y="348193"/>
                        </a:cubicBezTo>
                        <a:lnTo>
                          <a:pt x="102418" y="366411"/>
                        </a:lnTo>
                        <a:cubicBezTo>
                          <a:pt x="99685" y="365710"/>
                          <a:pt x="96743" y="365710"/>
                          <a:pt x="94010" y="366411"/>
                        </a:cubicBezTo>
                        <a:lnTo>
                          <a:pt x="42160" y="366411"/>
                        </a:lnTo>
                        <a:cubicBezTo>
                          <a:pt x="30176" y="366411"/>
                          <a:pt x="20438" y="376151"/>
                          <a:pt x="20438" y="388132"/>
                        </a:cubicBezTo>
                        <a:lnTo>
                          <a:pt x="20438" y="410554"/>
                        </a:lnTo>
                        <a:lnTo>
                          <a:pt x="5722" y="410554"/>
                        </a:lnTo>
                        <a:cubicBezTo>
                          <a:pt x="2220" y="410554"/>
                          <a:pt x="-586" y="413357"/>
                          <a:pt x="-586" y="416861"/>
                        </a:cubicBezTo>
                        <a:cubicBezTo>
                          <a:pt x="-586" y="420364"/>
                          <a:pt x="2220" y="423167"/>
                          <a:pt x="5722" y="423167"/>
                        </a:cubicBezTo>
                        <a:lnTo>
                          <a:pt x="378490" y="423167"/>
                        </a:lnTo>
                        <a:cubicBezTo>
                          <a:pt x="381992" y="423167"/>
                          <a:pt x="384794" y="420364"/>
                          <a:pt x="384794" y="416861"/>
                        </a:cubicBezTo>
                        <a:cubicBezTo>
                          <a:pt x="384794" y="413357"/>
                          <a:pt x="381992" y="410554"/>
                          <a:pt x="378490" y="410554"/>
                        </a:cubicBezTo>
                        <a:lnTo>
                          <a:pt x="361674" y="410554"/>
                        </a:lnTo>
                        <a:lnTo>
                          <a:pt x="361674" y="250797"/>
                        </a:lnTo>
                        <a:cubicBezTo>
                          <a:pt x="361674" y="238815"/>
                          <a:pt x="351932" y="229076"/>
                          <a:pt x="339953" y="229076"/>
                        </a:cubicBezTo>
                        <a:lnTo>
                          <a:pt x="302113" y="229076"/>
                        </a:lnTo>
                        <a:lnTo>
                          <a:pt x="302113" y="118367"/>
                        </a:lnTo>
                        <a:cubicBezTo>
                          <a:pt x="309049" y="108627"/>
                          <a:pt x="311363" y="96295"/>
                          <a:pt x="308421" y="84733"/>
                        </a:cubicBezTo>
                        <a:cubicBezTo>
                          <a:pt x="307651" y="83052"/>
                          <a:pt x="306458" y="81580"/>
                          <a:pt x="304918" y="80529"/>
                        </a:cubicBezTo>
                        <a:lnTo>
                          <a:pt x="304918" y="80529"/>
                        </a:lnTo>
                        <a:lnTo>
                          <a:pt x="304918" y="68618"/>
                        </a:lnTo>
                        <a:lnTo>
                          <a:pt x="381291" y="68618"/>
                        </a:lnTo>
                        <a:cubicBezTo>
                          <a:pt x="384935" y="68618"/>
                          <a:pt x="388300" y="66375"/>
                          <a:pt x="389699" y="63012"/>
                        </a:cubicBezTo>
                        <a:cubicBezTo>
                          <a:pt x="391730" y="59789"/>
                          <a:pt x="391730" y="55725"/>
                          <a:pt x="389699" y="52502"/>
                        </a:cubicBezTo>
                        <a:close/>
                        <a:moveTo>
                          <a:pt x="197009" y="105754"/>
                        </a:moveTo>
                        <a:cubicBezTo>
                          <a:pt x="197009" y="105754"/>
                          <a:pt x="197009" y="102251"/>
                          <a:pt x="197009" y="101550"/>
                        </a:cubicBezTo>
                        <a:lnTo>
                          <a:pt x="202616" y="98047"/>
                        </a:lnTo>
                        <a:lnTo>
                          <a:pt x="202616" y="98047"/>
                        </a:lnTo>
                        <a:cubicBezTo>
                          <a:pt x="205349" y="98117"/>
                          <a:pt x="207799" y="99728"/>
                          <a:pt x="208924" y="102251"/>
                        </a:cubicBezTo>
                        <a:lnTo>
                          <a:pt x="216631" y="116265"/>
                        </a:lnTo>
                        <a:cubicBezTo>
                          <a:pt x="218730" y="119208"/>
                          <a:pt x="218730" y="123131"/>
                          <a:pt x="216631" y="126074"/>
                        </a:cubicBezTo>
                        <a:lnTo>
                          <a:pt x="216631" y="126074"/>
                        </a:lnTo>
                        <a:lnTo>
                          <a:pt x="212427" y="126074"/>
                        </a:lnTo>
                        <a:cubicBezTo>
                          <a:pt x="208710" y="127616"/>
                          <a:pt x="204506" y="126074"/>
                          <a:pt x="202616" y="122571"/>
                        </a:cubicBezTo>
                        <a:lnTo>
                          <a:pt x="194909" y="108557"/>
                        </a:lnTo>
                        <a:cubicBezTo>
                          <a:pt x="194208" y="106735"/>
                          <a:pt x="194208" y="104773"/>
                          <a:pt x="194909" y="102951"/>
                        </a:cubicBezTo>
                        <a:close/>
                        <a:moveTo>
                          <a:pt x="184397" y="335580"/>
                        </a:moveTo>
                        <a:cubicBezTo>
                          <a:pt x="182084" y="334950"/>
                          <a:pt x="179702" y="334950"/>
                          <a:pt x="177392" y="335580"/>
                        </a:cubicBezTo>
                        <a:lnTo>
                          <a:pt x="184397" y="326472"/>
                        </a:lnTo>
                        <a:close/>
                        <a:moveTo>
                          <a:pt x="213825" y="284430"/>
                        </a:moveTo>
                        <a:cubicBezTo>
                          <a:pt x="216631" y="281277"/>
                          <a:pt x="218311" y="277353"/>
                          <a:pt x="218730" y="273219"/>
                        </a:cubicBezTo>
                        <a:lnTo>
                          <a:pt x="222233" y="255001"/>
                        </a:lnTo>
                        <a:lnTo>
                          <a:pt x="222233" y="255001"/>
                        </a:lnTo>
                        <a:lnTo>
                          <a:pt x="222233" y="255001"/>
                        </a:lnTo>
                        <a:lnTo>
                          <a:pt x="225740" y="290035"/>
                        </a:lnTo>
                        <a:lnTo>
                          <a:pt x="206820" y="290035"/>
                        </a:lnTo>
                        <a:close/>
                        <a:moveTo>
                          <a:pt x="251665" y="249396"/>
                        </a:moveTo>
                        <a:lnTo>
                          <a:pt x="246058" y="292838"/>
                        </a:lnTo>
                        <a:lnTo>
                          <a:pt x="241854" y="292838"/>
                        </a:lnTo>
                        <a:lnTo>
                          <a:pt x="241854" y="256403"/>
                        </a:lnTo>
                        <a:cubicBezTo>
                          <a:pt x="241085" y="251918"/>
                          <a:pt x="238211" y="247994"/>
                          <a:pt x="234148" y="245892"/>
                        </a:cubicBezTo>
                        <a:lnTo>
                          <a:pt x="227840" y="241688"/>
                        </a:lnTo>
                        <a:lnTo>
                          <a:pt x="232044" y="218565"/>
                        </a:lnTo>
                        <a:lnTo>
                          <a:pt x="250262" y="240287"/>
                        </a:lnTo>
                        <a:cubicBezTo>
                          <a:pt x="254466" y="245191"/>
                          <a:pt x="255168" y="246593"/>
                          <a:pt x="255168" y="249396"/>
                        </a:cubicBezTo>
                        <a:close/>
                        <a:moveTo>
                          <a:pt x="181596" y="280226"/>
                        </a:moveTo>
                        <a:cubicBezTo>
                          <a:pt x="182297" y="276302"/>
                          <a:pt x="182297" y="272238"/>
                          <a:pt x="181596" y="268314"/>
                        </a:cubicBezTo>
                        <a:lnTo>
                          <a:pt x="181596" y="226273"/>
                        </a:lnTo>
                        <a:lnTo>
                          <a:pt x="211024" y="214361"/>
                        </a:lnTo>
                        <a:lnTo>
                          <a:pt x="205417" y="243790"/>
                        </a:lnTo>
                        <a:lnTo>
                          <a:pt x="205417" y="243790"/>
                        </a:lnTo>
                        <a:lnTo>
                          <a:pt x="201213" y="268314"/>
                        </a:lnTo>
                        <a:cubicBezTo>
                          <a:pt x="201637" y="271117"/>
                          <a:pt x="201637" y="273920"/>
                          <a:pt x="201213" y="276723"/>
                        </a:cubicBezTo>
                        <a:lnTo>
                          <a:pt x="158472" y="333478"/>
                        </a:lnTo>
                        <a:lnTo>
                          <a:pt x="154970" y="333478"/>
                        </a:lnTo>
                        <a:close/>
                        <a:moveTo>
                          <a:pt x="32349" y="390935"/>
                        </a:moveTo>
                        <a:cubicBezTo>
                          <a:pt x="32349" y="385890"/>
                          <a:pt x="36412" y="381826"/>
                          <a:pt x="41458" y="381826"/>
                        </a:cubicBezTo>
                        <a:lnTo>
                          <a:pt x="93309" y="381826"/>
                        </a:lnTo>
                        <a:cubicBezTo>
                          <a:pt x="97932" y="381826"/>
                          <a:pt x="101716" y="385539"/>
                          <a:pt x="101716" y="390234"/>
                        </a:cubicBezTo>
                        <a:cubicBezTo>
                          <a:pt x="101716" y="390444"/>
                          <a:pt x="101716" y="390725"/>
                          <a:pt x="101716" y="390935"/>
                        </a:cubicBezTo>
                        <a:lnTo>
                          <a:pt x="101716" y="413357"/>
                        </a:lnTo>
                        <a:lnTo>
                          <a:pt x="31648" y="413357"/>
                        </a:lnTo>
                        <a:close/>
                        <a:moveTo>
                          <a:pt x="115030" y="390935"/>
                        </a:moveTo>
                        <a:lnTo>
                          <a:pt x="115030" y="353098"/>
                        </a:lnTo>
                        <a:cubicBezTo>
                          <a:pt x="114679" y="348473"/>
                          <a:pt x="118113" y="344409"/>
                          <a:pt x="122736" y="343989"/>
                        </a:cubicBezTo>
                        <a:cubicBezTo>
                          <a:pt x="122946" y="343989"/>
                          <a:pt x="123228" y="343989"/>
                          <a:pt x="123438" y="343989"/>
                        </a:cubicBezTo>
                        <a:lnTo>
                          <a:pt x="175288" y="343989"/>
                        </a:lnTo>
                        <a:cubicBezTo>
                          <a:pt x="180335" y="343989"/>
                          <a:pt x="184397" y="348053"/>
                          <a:pt x="184397" y="353098"/>
                        </a:cubicBezTo>
                        <a:lnTo>
                          <a:pt x="184397" y="413357"/>
                        </a:lnTo>
                        <a:lnTo>
                          <a:pt x="114328" y="413357"/>
                        </a:lnTo>
                        <a:lnTo>
                          <a:pt x="114328" y="390935"/>
                        </a:lnTo>
                        <a:close/>
                        <a:moveTo>
                          <a:pt x="348361" y="250797"/>
                        </a:moveTo>
                        <a:lnTo>
                          <a:pt x="348361" y="413357"/>
                        </a:lnTo>
                        <a:lnTo>
                          <a:pt x="278292" y="413357"/>
                        </a:lnTo>
                        <a:lnTo>
                          <a:pt x="278292" y="375520"/>
                        </a:lnTo>
                        <a:cubicBezTo>
                          <a:pt x="278292" y="372017"/>
                          <a:pt x="275486" y="369214"/>
                          <a:pt x="271984" y="369214"/>
                        </a:cubicBezTo>
                        <a:cubicBezTo>
                          <a:pt x="268481" y="369214"/>
                          <a:pt x="265680" y="372017"/>
                          <a:pt x="265680" y="375520"/>
                        </a:cubicBezTo>
                        <a:lnTo>
                          <a:pt x="265680" y="413357"/>
                        </a:lnTo>
                        <a:lnTo>
                          <a:pt x="195611" y="413357"/>
                        </a:lnTo>
                        <a:lnTo>
                          <a:pt x="195611" y="312458"/>
                        </a:lnTo>
                        <a:cubicBezTo>
                          <a:pt x="195260" y="307833"/>
                          <a:pt x="198690" y="303769"/>
                          <a:pt x="203317" y="303349"/>
                        </a:cubicBezTo>
                        <a:cubicBezTo>
                          <a:pt x="203527" y="303349"/>
                          <a:pt x="203805" y="303349"/>
                          <a:pt x="204019" y="303349"/>
                        </a:cubicBezTo>
                        <a:lnTo>
                          <a:pt x="255869" y="303349"/>
                        </a:lnTo>
                        <a:cubicBezTo>
                          <a:pt x="260911" y="303349"/>
                          <a:pt x="264978" y="307413"/>
                          <a:pt x="264978" y="312458"/>
                        </a:cubicBezTo>
                        <a:lnTo>
                          <a:pt x="264978" y="343989"/>
                        </a:lnTo>
                        <a:cubicBezTo>
                          <a:pt x="264978" y="347492"/>
                          <a:pt x="267780" y="350295"/>
                          <a:pt x="271282" y="350295"/>
                        </a:cubicBezTo>
                        <a:cubicBezTo>
                          <a:pt x="274785" y="350295"/>
                          <a:pt x="277590" y="347492"/>
                          <a:pt x="277590" y="343989"/>
                        </a:cubicBezTo>
                        <a:lnTo>
                          <a:pt x="277590" y="250797"/>
                        </a:lnTo>
                        <a:cubicBezTo>
                          <a:pt x="277590" y="245752"/>
                          <a:pt x="281653" y="241688"/>
                          <a:pt x="286700" y="241688"/>
                        </a:cubicBezTo>
                        <a:lnTo>
                          <a:pt x="337849" y="241688"/>
                        </a:lnTo>
                        <a:cubicBezTo>
                          <a:pt x="342895" y="241688"/>
                          <a:pt x="346958" y="245752"/>
                          <a:pt x="346958" y="250797"/>
                        </a:cubicBezTo>
                        <a:close/>
                        <a:moveTo>
                          <a:pt x="288098" y="229076"/>
                        </a:moveTo>
                        <a:cubicBezTo>
                          <a:pt x="276119" y="229076"/>
                          <a:pt x="266377" y="238815"/>
                          <a:pt x="266377" y="250797"/>
                        </a:cubicBezTo>
                        <a:lnTo>
                          <a:pt x="266377" y="292838"/>
                        </a:lnTo>
                        <a:cubicBezTo>
                          <a:pt x="263858" y="292137"/>
                          <a:pt x="261194" y="292137"/>
                          <a:pt x="258670" y="292838"/>
                        </a:cubicBezTo>
                        <a:lnTo>
                          <a:pt x="264277" y="251498"/>
                        </a:lnTo>
                        <a:cubicBezTo>
                          <a:pt x="264418" y="244561"/>
                          <a:pt x="261963" y="237764"/>
                          <a:pt x="257268" y="232579"/>
                        </a:cubicBezTo>
                        <a:lnTo>
                          <a:pt x="232044" y="202449"/>
                        </a:lnTo>
                        <a:lnTo>
                          <a:pt x="246760" y="156905"/>
                        </a:lnTo>
                        <a:lnTo>
                          <a:pt x="288799" y="131680"/>
                        </a:lnTo>
                        <a:lnTo>
                          <a:pt x="288799" y="231178"/>
                        </a:lnTo>
                        <a:close/>
                        <a:moveTo>
                          <a:pt x="301411" y="56005"/>
                        </a:moveTo>
                        <a:lnTo>
                          <a:pt x="301411" y="16767"/>
                        </a:lnTo>
                        <a:lnTo>
                          <a:pt x="367978" y="16767"/>
                        </a:lnTo>
                        <a:lnTo>
                          <a:pt x="353963" y="30080"/>
                        </a:lnTo>
                        <a:cubicBezTo>
                          <a:pt x="351932" y="31551"/>
                          <a:pt x="350602" y="33863"/>
                          <a:pt x="350460" y="36386"/>
                        </a:cubicBezTo>
                        <a:cubicBezTo>
                          <a:pt x="350392" y="39189"/>
                          <a:pt x="351722" y="41781"/>
                          <a:pt x="353963" y="43393"/>
                        </a:cubicBezTo>
                        <a:lnTo>
                          <a:pt x="367978" y="5600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04" name="Google Shape;104;p7"/>
                <p:cNvSpPr txBox="1"/>
                <p:nvPr/>
              </p:nvSpPr>
              <p:spPr>
                <a:xfrm>
                  <a:off x="4798799" y="4791907"/>
                  <a:ext cx="3048600" cy="217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262626"/>
                      </a:solidFill>
                      <a:latin typeface="Montserrat"/>
                      <a:ea typeface="Montserrat"/>
                      <a:cs typeface="Montserrat"/>
                      <a:sym typeface="Montserrat"/>
                    </a:rPr>
                    <a:t>Our Vision</a:t>
                  </a:r>
                  <a:endParaRPr/>
                </a:p>
                <a:p>
                  <a:pPr marL="0" marR="0" lvl="0" indent="0" algn="ctr" rtl="0">
                    <a:spcBef>
                      <a:spcPts val="600"/>
                    </a:spcBef>
                    <a:spcAft>
                      <a:spcPts val="0"/>
                    </a:spcAft>
                    <a:buNone/>
                  </a:pPr>
                  <a:r>
                    <a:rPr lang="en-US" sz="1600">
                      <a:solidFill>
                        <a:srgbClr val="262626"/>
                      </a:solidFill>
                      <a:latin typeface="Montserrat"/>
                      <a:ea typeface="Montserrat"/>
                      <a:cs typeface="Montserrat"/>
                      <a:sym typeface="Montserrat"/>
                    </a:rPr>
                    <a:t>To be a global leader in AI-driven network security, making every connected device and enterprise network safer, smarter, and more resilient against cyber threats.</a:t>
                  </a:r>
                  <a:endParaRPr sz="1600">
                    <a:solidFill>
                      <a:srgbClr val="262626"/>
                    </a:solidFill>
                    <a:latin typeface="Montserrat"/>
                    <a:ea typeface="Montserrat"/>
                    <a:cs typeface="Montserrat"/>
                    <a:sym typeface="Montserrat"/>
                  </a:endParaRPr>
                </a:p>
              </p:txBody>
            </p:sp>
          </p:gr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8"/>
          <p:cNvSpPr/>
          <p:nvPr/>
        </p:nvSpPr>
        <p:spPr>
          <a:xfrm>
            <a:off x="6333300" y="3349665"/>
            <a:ext cx="1500661" cy="1310465"/>
          </a:xfrm>
          <a:custGeom>
            <a:avLst/>
            <a:gdLst/>
            <a:ahLst/>
            <a:cxnLst/>
            <a:rect l="l" t="t" r="r" b="b"/>
            <a:pathLst>
              <a:path w="1500661" h="1310465" extrusionOk="0">
                <a:moveTo>
                  <a:pt x="0" y="1310466"/>
                </a:moveTo>
                <a:lnTo>
                  <a:pt x="750331" y="0"/>
                </a:lnTo>
                <a:lnTo>
                  <a:pt x="1284689" y="933559"/>
                </a:lnTo>
                <a:lnTo>
                  <a:pt x="1500661" y="1310466"/>
                </a:lnTo>
                <a:lnTo>
                  <a:pt x="0" y="1310466"/>
                </a:lnTo>
                <a:close/>
              </a:path>
            </a:pathLst>
          </a:custGeom>
          <a:solidFill>
            <a:srgbClr val="D783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11" name="Google Shape;111;p8" descr="A hand touching a graph&#10;&#10;Description automatically generated"/>
          <p:cNvPicPr preferRelativeResize="0"/>
          <p:nvPr/>
        </p:nvPicPr>
        <p:blipFill rotWithShape="1">
          <a:blip r:embed="rId3">
            <a:alphaModFix/>
          </a:blip>
          <a:srcRect/>
          <a:stretch/>
        </p:blipFill>
        <p:spPr>
          <a:xfrm>
            <a:off x="5165228" y="0"/>
            <a:ext cx="7026772" cy="5521396"/>
          </a:xfrm>
          <a:custGeom>
            <a:avLst/>
            <a:gdLst/>
            <a:ahLst/>
            <a:cxnLst/>
            <a:rect l="l" t="t" r="r" b="b"/>
            <a:pathLst>
              <a:path w="7026772" h="5521396" extrusionOk="0">
                <a:moveTo>
                  <a:pt x="0" y="0"/>
                </a:moveTo>
                <a:lnTo>
                  <a:pt x="5289935" y="0"/>
                </a:lnTo>
                <a:lnTo>
                  <a:pt x="6416476" y="1967441"/>
                </a:lnTo>
                <a:lnTo>
                  <a:pt x="7026772" y="3033370"/>
                </a:lnTo>
                <a:lnTo>
                  <a:pt x="7026772" y="5521396"/>
                </a:lnTo>
                <a:lnTo>
                  <a:pt x="3161675" y="5521396"/>
                </a:lnTo>
                <a:lnTo>
                  <a:pt x="2668306" y="4659434"/>
                </a:lnTo>
                <a:lnTo>
                  <a:pt x="1919369" y="3351755"/>
                </a:lnTo>
                <a:lnTo>
                  <a:pt x="1126541" y="1967441"/>
                </a:lnTo>
                <a:lnTo>
                  <a:pt x="0" y="0"/>
                </a:lnTo>
                <a:close/>
              </a:path>
            </a:pathLst>
          </a:custGeom>
          <a:noFill/>
          <a:ln>
            <a:noFill/>
          </a:ln>
        </p:spPr>
      </p:pic>
      <p:pic>
        <p:nvPicPr>
          <p:cNvPr id="112" name="Google Shape;112;p8" descr="A hand touching a graph&#10;&#10;Description automatically generated"/>
          <p:cNvPicPr preferRelativeResize="0"/>
          <p:nvPr/>
        </p:nvPicPr>
        <p:blipFill rotWithShape="1">
          <a:blip r:embed="rId4">
            <a:alphaModFix/>
          </a:blip>
          <a:srcRect/>
          <a:stretch/>
        </p:blipFill>
        <p:spPr>
          <a:xfrm>
            <a:off x="8292766" y="5521396"/>
            <a:ext cx="3865097" cy="700008"/>
          </a:xfrm>
          <a:custGeom>
            <a:avLst/>
            <a:gdLst/>
            <a:ahLst/>
            <a:cxnLst/>
            <a:rect l="l" t="t" r="r" b="b"/>
            <a:pathLst>
              <a:path w="3865097" h="700008" extrusionOk="0">
                <a:moveTo>
                  <a:pt x="0" y="0"/>
                </a:moveTo>
                <a:lnTo>
                  <a:pt x="3865097" y="0"/>
                </a:lnTo>
                <a:lnTo>
                  <a:pt x="3865097" y="700008"/>
                </a:lnTo>
                <a:lnTo>
                  <a:pt x="401176" y="700008"/>
                </a:lnTo>
                <a:lnTo>
                  <a:pt x="46563" y="81351"/>
                </a:lnTo>
                <a:lnTo>
                  <a:pt x="0" y="0"/>
                </a:lnTo>
                <a:close/>
              </a:path>
            </a:pathLst>
          </a:custGeom>
          <a:noFill/>
          <a:ln>
            <a:noFill/>
          </a:ln>
        </p:spPr>
      </p:pic>
      <p:sp>
        <p:nvSpPr>
          <p:cNvPr id="113" name="Google Shape;113;p8"/>
          <p:cNvSpPr/>
          <p:nvPr/>
        </p:nvSpPr>
        <p:spPr>
          <a:xfrm>
            <a:off x="6335660" y="4659434"/>
            <a:ext cx="5856340" cy="1561969"/>
          </a:xfrm>
          <a:custGeom>
            <a:avLst/>
            <a:gdLst/>
            <a:ahLst/>
            <a:cxnLst/>
            <a:rect l="l" t="t" r="r" b="b"/>
            <a:pathLst>
              <a:path w="5856340" h="1561969" extrusionOk="0">
                <a:moveTo>
                  <a:pt x="0" y="0"/>
                </a:moveTo>
                <a:lnTo>
                  <a:pt x="5856340" y="0"/>
                </a:lnTo>
                <a:lnTo>
                  <a:pt x="5856340" y="1561969"/>
                </a:lnTo>
                <a:lnTo>
                  <a:pt x="0" y="156196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 name="Google Shape;114;p8"/>
          <p:cNvSpPr/>
          <p:nvPr/>
        </p:nvSpPr>
        <p:spPr>
          <a:xfrm>
            <a:off x="9701349" y="0"/>
            <a:ext cx="2490651" cy="4350105"/>
          </a:xfrm>
          <a:custGeom>
            <a:avLst/>
            <a:gdLst/>
            <a:ahLst/>
            <a:cxnLst/>
            <a:rect l="l" t="t" r="r" b="b"/>
            <a:pathLst>
              <a:path w="2490651" h="4350105" extrusionOk="0">
                <a:moveTo>
                  <a:pt x="2490652" y="0"/>
                </a:moveTo>
                <a:lnTo>
                  <a:pt x="2490652" y="4350106"/>
                </a:lnTo>
                <a:lnTo>
                  <a:pt x="963517" y="1683889"/>
                </a:lnTo>
                <a:lnTo>
                  <a:pt x="0" y="0"/>
                </a:lnTo>
                <a:lnTo>
                  <a:pt x="2490652"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15" name="Google Shape;115;p8"/>
          <p:cNvGrpSpPr/>
          <p:nvPr/>
        </p:nvGrpSpPr>
        <p:grpSpPr>
          <a:xfrm>
            <a:off x="740443" y="1332750"/>
            <a:ext cx="4628941" cy="4735693"/>
            <a:chOff x="740443" y="1332749"/>
            <a:chExt cx="4628941" cy="4735693"/>
          </a:xfrm>
        </p:grpSpPr>
        <p:grpSp>
          <p:nvGrpSpPr>
            <p:cNvPr id="116" name="Google Shape;116;p8"/>
            <p:cNvGrpSpPr/>
            <p:nvPr/>
          </p:nvGrpSpPr>
          <p:grpSpPr>
            <a:xfrm>
              <a:off x="740443" y="2220285"/>
              <a:ext cx="4628941" cy="3848157"/>
              <a:chOff x="740443" y="2220285"/>
              <a:chExt cx="4628941" cy="3848157"/>
            </a:xfrm>
          </p:grpSpPr>
          <p:sp>
            <p:nvSpPr>
              <p:cNvPr id="117" name="Google Shape;117;p8"/>
              <p:cNvSpPr txBox="1"/>
              <p:nvPr/>
            </p:nvSpPr>
            <p:spPr>
              <a:xfrm>
                <a:off x="1721984" y="2220285"/>
                <a:ext cx="3647400" cy="16003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dirty="0">
                    <a:solidFill>
                      <a:srgbClr val="262626"/>
                    </a:solidFill>
                    <a:latin typeface="Montserrat"/>
                    <a:ea typeface="Montserrat"/>
                    <a:cs typeface="Montserrat"/>
                    <a:sym typeface="Montserrat"/>
                  </a:rPr>
                  <a:t>Growing IoT &amp; Enterprise Security Needs</a:t>
                </a:r>
                <a:endParaRPr sz="1400" b="0" i="0" dirty="0">
                  <a:solidFill>
                    <a:srgbClr val="262626"/>
                  </a:solidFill>
                  <a:latin typeface="Montserrat"/>
                  <a:ea typeface="Montserrat"/>
                  <a:cs typeface="Montserrat"/>
                  <a:sym typeface="Montserrat"/>
                </a:endParaRPr>
              </a:p>
              <a:p>
                <a:pPr marL="0" marR="0" lvl="0" indent="0" algn="l" rtl="0">
                  <a:spcBef>
                    <a:spcPts val="600"/>
                  </a:spcBef>
                  <a:spcAft>
                    <a:spcPts val="0"/>
                  </a:spcAft>
                  <a:buNone/>
                </a:pPr>
                <a:r>
                  <a:rPr lang="en-US" sz="1200" dirty="0">
                    <a:solidFill>
                      <a:srgbClr val="262626"/>
                    </a:solidFill>
                    <a:latin typeface="Montserrat"/>
                    <a:ea typeface="Montserrat"/>
                    <a:cs typeface="Montserrat"/>
                    <a:sym typeface="Montserrat"/>
                  </a:rPr>
                  <a:t>The global cybersecurity market is booming, and its spending will hit $66B by 2028 (25% CAGR). Just 1% penetration in healthcare IoT alone translates to $200M in annual revenue</a:t>
                </a:r>
              </a:p>
              <a:p>
                <a:pPr marL="0" marR="0" lvl="0" indent="0" algn="l" rtl="0">
                  <a:spcBef>
                    <a:spcPts val="600"/>
                  </a:spcBef>
                  <a:spcAft>
                    <a:spcPts val="0"/>
                  </a:spcAft>
                  <a:buNone/>
                </a:pPr>
                <a:endParaRPr sz="1200" dirty="0">
                  <a:solidFill>
                    <a:srgbClr val="262626"/>
                  </a:solidFill>
                  <a:latin typeface="Montserrat"/>
                  <a:ea typeface="Montserrat"/>
                  <a:cs typeface="Montserrat"/>
                  <a:sym typeface="Montserrat"/>
                </a:endParaRPr>
              </a:p>
            </p:txBody>
          </p:sp>
          <p:grpSp>
            <p:nvGrpSpPr>
              <p:cNvPr id="118" name="Google Shape;118;p8"/>
              <p:cNvGrpSpPr/>
              <p:nvPr/>
            </p:nvGrpSpPr>
            <p:grpSpPr>
              <a:xfrm>
                <a:off x="740443" y="2445029"/>
                <a:ext cx="761764" cy="761764"/>
                <a:chOff x="6974350" y="3724393"/>
                <a:chExt cx="761764" cy="761764"/>
              </a:xfrm>
            </p:grpSpPr>
            <p:grpSp>
              <p:nvGrpSpPr>
                <p:cNvPr id="119" name="Google Shape;119;p8"/>
                <p:cNvGrpSpPr/>
                <p:nvPr/>
              </p:nvGrpSpPr>
              <p:grpSpPr>
                <a:xfrm>
                  <a:off x="6974350" y="3724393"/>
                  <a:ext cx="761764" cy="761764"/>
                  <a:chOff x="7923461" y="936252"/>
                  <a:chExt cx="1394156" cy="1394156"/>
                </a:xfrm>
              </p:grpSpPr>
              <p:sp>
                <p:nvSpPr>
                  <p:cNvPr id="120" name="Google Shape;120;p8"/>
                  <p:cNvSpPr/>
                  <p:nvPr/>
                </p:nvSpPr>
                <p:spPr>
                  <a:xfrm>
                    <a:off x="8016896" y="1029687"/>
                    <a:ext cx="1207287" cy="1207287"/>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121" name="Google Shape;121;p8"/>
                  <p:cNvSpPr/>
                  <p:nvPr/>
                </p:nvSpPr>
                <p:spPr>
                  <a:xfrm>
                    <a:off x="7923461" y="936252"/>
                    <a:ext cx="1394156" cy="1394156"/>
                  </a:xfrm>
                  <a:prstGeom prst="donut">
                    <a:avLst>
                      <a:gd name="adj" fmla="val 7609"/>
                    </a:avLst>
                  </a:prstGeom>
                  <a:solidFill>
                    <a:schemeClr val="lt1"/>
                  </a:solidFill>
                  <a:ln>
                    <a:noFill/>
                  </a:ln>
                  <a:effectLst>
                    <a:outerShdw blurRad="50800" dist="762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grpSp>
            <p:sp>
              <p:nvSpPr>
                <p:cNvPr id="122" name="Google Shape;122;p8"/>
                <p:cNvSpPr txBox="1"/>
                <p:nvPr/>
              </p:nvSpPr>
              <p:spPr>
                <a:xfrm>
                  <a:off x="7098591" y="3874443"/>
                  <a:ext cx="513281"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lt1"/>
                      </a:solidFill>
                      <a:latin typeface="Montserrat"/>
                      <a:ea typeface="Montserrat"/>
                      <a:cs typeface="Montserrat"/>
                      <a:sym typeface="Montserrat"/>
                    </a:rPr>
                    <a:t>01</a:t>
                  </a:r>
                  <a:endParaRPr sz="2400" b="1">
                    <a:solidFill>
                      <a:schemeClr val="lt1"/>
                    </a:solidFill>
                    <a:latin typeface="Montserrat"/>
                    <a:ea typeface="Montserrat"/>
                    <a:cs typeface="Montserrat"/>
                    <a:sym typeface="Montserrat"/>
                  </a:endParaRPr>
                </a:p>
              </p:txBody>
            </p:sp>
          </p:grpSp>
          <p:sp>
            <p:nvSpPr>
              <p:cNvPr id="123" name="Google Shape;123;p8"/>
              <p:cNvSpPr txBox="1"/>
              <p:nvPr/>
            </p:nvSpPr>
            <p:spPr>
              <a:xfrm>
                <a:off x="1721984" y="3570014"/>
                <a:ext cx="3647400" cy="1123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a:solidFill>
                      <a:srgbClr val="262626"/>
                    </a:solidFill>
                    <a:latin typeface="Montserrat"/>
                    <a:ea typeface="Montserrat"/>
                    <a:cs typeface="Montserrat"/>
                    <a:sym typeface="Montserrat"/>
                  </a:rPr>
                  <a:t>Gaps in Existing Firewall Solutions</a:t>
                </a:r>
                <a:endParaRPr/>
              </a:p>
              <a:p>
                <a:pPr marL="0" marR="0" lvl="0" indent="0" algn="l" rtl="0">
                  <a:spcBef>
                    <a:spcPts val="600"/>
                  </a:spcBef>
                  <a:spcAft>
                    <a:spcPts val="0"/>
                  </a:spcAft>
                  <a:buNone/>
                </a:pPr>
                <a:r>
                  <a:rPr lang="en-US" sz="1200" dirty="0">
                    <a:solidFill>
                      <a:srgbClr val="262626"/>
                    </a:solidFill>
                    <a:latin typeface="Montserrat"/>
                    <a:ea typeface="Montserrat"/>
                    <a:cs typeface="Montserrat"/>
                    <a:sym typeface="Montserrat"/>
                  </a:rPr>
                  <a:t>Traditional firewalls lack IoT protocol support and advanced AI-driven threat detection, leaving smart homes and enterprises vulnerable</a:t>
                </a:r>
                <a:r>
                  <a:rPr lang="en-US" sz="1200" b="0" i="0" dirty="0">
                    <a:solidFill>
                      <a:srgbClr val="262626"/>
                    </a:solidFill>
                    <a:latin typeface="Montserrat"/>
                    <a:ea typeface="Montserrat"/>
                    <a:cs typeface="Montserrat"/>
                    <a:sym typeface="Montserrat"/>
                  </a:rPr>
                  <a:t>.</a:t>
                </a:r>
                <a:endParaRPr sz="1200" dirty="0">
                  <a:solidFill>
                    <a:srgbClr val="262626"/>
                  </a:solidFill>
                  <a:latin typeface="Montserrat"/>
                  <a:ea typeface="Montserrat"/>
                  <a:cs typeface="Montserrat"/>
                  <a:sym typeface="Montserrat"/>
                </a:endParaRPr>
              </a:p>
            </p:txBody>
          </p:sp>
          <p:grpSp>
            <p:nvGrpSpPr>
              <p:cNvPr id="124" name="Google Shape;124;p8"/>
              <p:cNvGrpSpPr/>
              <p:nvPr/>
            </p:nvGrpSpPr>
            <p:grpSpPr>
              <a:xfrm>
                <a:off x="740443" y="3604258"/>
                <a:ext cx="761764" cy="761764"/>
                <a:chOff x="1467086" y="3761795"/>
                <a:chExt cx="761764" cy="761764"/>
              </a:xfrm>
            </p:grpSpPr>
            <p:grpSp>
              <p:nvGrpSpPr>
                <p:cNvPr id="125" name="Google Shape;125;p8"/>
                <p:cNvGrpSpPr/>
                <p:nvPr/>
              </p:nvGrpSpPr>
              <p:grpSpPr>
                <a:xfrm>
                  <a:off x="1467086" y="3761795"/>
                  <a:ext cx="761764" cy="761764"/>
                  <a:chOff x="7923461" y="936252"/>
                  <a:chExt cx="1394156" cy="1394156"/>
                </a:xfrm>
              </p:grpSpPr>
              <p:sp>
                <p:nvSpPr>
                  <p:cNvPr id="126" name="Google Shape;126;p8"/>
                  <p:cNvSpPr/>
                  <p:nvPr/>
                </p:nvSpPr>
                <p:spPr>
                  <a:xfrm>
                    <a:off x="8016896" y="1029687"/>
                    <a:ext cx="1207287" cy="120728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127" name="Google Shape;127;p8"/>
                  <p:cNvSpPr/>
                  <p:nvPr/>
                </p:nvSpPr>
                <p:spPr>
                  <a:xfrm>
                    <a:off x="7923461" y="936252"/>
                    <a:ext cx="1394156" cy="1394156"/>
                  </a:xfrm>
                  <a:prstGeom prst="donut">
                    <a:avLst>
                      <a:gd name="adj" fmla="val 7609"/>
                    </a:avLst>
                  </a:prstGeom>
                  <a:solidFill>
                    <a:schemeClr val="lt1"/>
                  </a:solidFill>
                  <a:ln>
                    <a:noFill/>
                  </a:ln>
                  <a:effectLst>
                    <a:outerShdw blurRad="50800" dist="762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grpSp>
            <p:sp>
              <p:nvSpPr>
                <p:cNvPr id="128" name="Google Shape;128;p8"/>
                <p:cNvSpPr txBox="1"/>
                <p:nvPr/>
              </p:nvSpPr>
              <p:spPr>
                <a:xfrm>
                  <a:off x="1560871" y="3911845"/>
                  <a:ext cx="57419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lt1"/>
                      </a:solidFill>
                      <a:latin typeface="Montserrat"/>
                      <a:ea typeface="Montserrat"/>
                      <a:cs typeface="Montserrat"/>
                      <a:sym typeface="Montserrat"/>
                    </a:rPr>
                    <a:t>02</a:t>
                  </a:r>
                  <a:endParaRPr sz="2400" b="1">
                    <a:solidFill>
                      <a:schemeClr val="lt1"/>
                    </a:solidFill>
                    <a:latin typeface="Montserrat"/>
                    <a:ea typeface="Montserrat"/>
                    <a:cs typeface="Montserrat"/>
                    <a:sym typeface="Montserrat"/>
                  </a:endParaRPr>
                </a:p>
              </p:txBody>
            </p:sp>
          </p:grpSp>
          <p:sp>
            <p:nvSpPr>
              <p:cNvPr id="129" name="Google Shape;129;p8"/>
              <p:cNvSpPr txBox="1"/>
              <p:nvPr/>
            </p:nvSpPr>
            <p:spPr>
              <a:xfrm>
                <a:off x="1721984" y="4729242"/>
                <a:ext cx="3647400" cy="1339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dirty="0">
                    <a:solidFill>
                      <a:srgbClr val="262626"/>
                    </a:solidFill>
                    <a:latin typeface="Montserrat"/>
                    <a:ea typeface="Montserrat"/>
                    <a:cs typeface="Montserrat"/>
                    <a:sym typeface="Montserrat"/>
                  </a:rPr>
                  <a:t>Rising Demand for Smarter, Proactive Security</a:t>
                </a:r>
                <a:endParaRPr dirty="0"/>
              </a:p>
              <a:p>
                <a:pPr marL="0" marR="0" lvl="0" indent="0" algn="l" rtl="0">
                  <a:spcBef>
                    <a:spcPts val="600"/>
                  </a:spcBef>
                  <a:spcAft>
                    <a:spcPts val="0"/>
                  </a:spcAft>
                  <a:buNone/>
                </a:pPr>
                <a:r>
                  <a:rPr lang="en-US" sz="1200" dirty="0">
                    <a:solidFill>
                      <a:srgbClr val="262626"/>
                    </a:solidFill>
                    <a:latin typeface="Montserrat"/>
                    <a:ea typeface="Montserrat"/>
                    <a:cs typeface="Montserrat"/>
                    <a:sym typeface="Montserrat"/>
                  </a:rPr>
                  <a:t>Businesses and homeowners seek intelligent, real-time protection to safeguard their networks from zero-day attacks and evolving threats.</a:t>
                </a:r>
                <a:endParaRPr sz="1200" dirty="0">
                  <a:solidFill>
                    <a:srgbClr val="262626"/>
                  </a:solidFill>
                  <a:latin typeface="Montserrat"/>
                  <a:ea typeface="Montserrat"/>
                  <a:cs typeface="Montserrat"/>
                  <a:sym typeface="Montserrat"/>
                </a:endParaRPr>
              </a:p>
            </p:txBody>
          </p:sp>
          <p:grpSp>
            <p:nvGrpSpPr>
              <p:cNvPr id="130" name="Google Shape;130;p8"/>
              <p:cNvGrpSpPr/>
              <p:nvPr/>
            </p:nvGrpSpPr>
            <p:grpSpPr>
              <a:xfrm>
                <a:off x="740443" y="4763486"/>
                <a:ext cx="761764" cy="761764"/>
                <a:chOff x="1467086" y="4921023"/>
                <a:chExt cx="761764" cy="761764"/>
              </a:xfrm>
            </p:grpSpPr>
            <p:grpSp>
              <p:nvGrpSpPr>
                <p:cNvPr id="131" name="Google Shape;131;p8"/>
                <p:cNvGrpSpPr/>
                <p:nvPr/>
              </p:nvGrpSpPr>
              <p:grpSpPr>
                <a:xfrm>
                  <a:off x="1467086" y="4921023"/>
                  <a:ext cx="761764" cy="761764"/>
                  <a:chOff x="7923461" y="936252"/>
                  <a:chExt cx="1394156" cy="1394156"/>
                </a:xfrm>
              </p:grpSpPr>
              <p:sp>
                <p:nvSpPr>
                  <p:cNvPr id="132" name="Google Shape;132;p8"/>
                  <p:cNvSpPr/>
                  <p:nvPr/>
                </p:nvSpPr>
                <p:spPr>
                  <a:xfrm>
                    <a:off x="8016896" y="1029687"/>
                    <a:ext cx="1207287" cy="1207287"/>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133" name="Google Shape;133;p8"/>
                  <p:cNvSpPr/>
                  <p:nvPr/>
                </p:nvSpPr>
                <p:spPr>
                  <a:xfrm>
                    <a:off x="7923461" y="936252"/>
                    <a:ext cx="1394156" cy="1394156"/>
                  </a:xfrm>
                  <a:prstGeom prst="donut">
                    <a:avLst>
                      <a:gd name="adj" fmla="val 7609"/>
                    </a:avLst>
                  </a:prstGeom>
                  <a:solidFill>
                    <a:schemeClr val="lt1"/>
                  </a:solidFill>
                  <a:ln>
                    <a:noFill/>
                  </a:ln>
                  <a:effectLst>
                    <a:outerShdw blurRad="50800" dist="762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grpSp>
            <p:sp>
              <p:nvSpPr>
                <p:cNvPr id="134" name="Google Shape;134;p8"/>
                <p:cNvSpPr txBox="1"/>
                <p:nvPr/>
              </p:nvSpPr>
              <p:spPr>
                <a:xfrm>
                  <a:off x="1560069" y="5071073"/>
                  <a:ext cx="575799"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lt1"/>
                      </a:solidFill>
                      <a:latin typeface="Montserrat"/>
                      <a:ea typeface="Montserrat"/>
                      <a:cs typeface="Montserrat"/>
                      <a:sym typeface="Montserrat"/>
                    </a:rPr>
                    <a:t>03</a:t>
                  </a:r>
                  <a:endParaRPr sz="2400" b="1">
                    <a:solidFill>
                      <a:schemeClr val="lt1"/>
                    </a:solidFill>
                    <a:latin typeface="Montserrat"/>
                    <a:ea typeface="Montserrat"/>
                    <a:cs typeface="Montserrat"/>
                    <a:sym typeface="Montserrat"/>
                  </a:endParaRPr>
                </a:p>
              </p:txBody>
            </p:sp>
          </p:grpSp>
        </p:grpSp>
        <p:sp>
          <p:nvSpPr>
            <p:cNvPr id="135" name="Google Shape;135;p8"/>
            <p:cNvSpPr txBox="1"/>
            <p:nvPr/>
          </p:nvSpPr>
          <p:spPr>
            <a:xfrm>
              <a:off x="740443" y="1332749"/>
              <a:ext cx="447911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262626"/>
                  </a:solidFill>
                  <a:latin typeface="Montserrat"/>
                  <a:ea typeface="Montserrat"/>
                  <a:cs typeface="Montserrat"/>
                  <a:sym typeface="Montserrat"/>
                </a:rPr>
                <a:t>Market Opportunity</a:t>
              </a:r>
              <a:endParaRPr sz="3200" b="1">
                <a:solidFill>
                  <a:srgbClr val="262626"/>
                </a:solidFill>
                <a:latin typeface="Montserrat"/>
                <a:ea typeface="Montserrat"/>
                <a:cs typeface="Montserrat"/>
                <a:sym typeface="Montserrat"/>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
        <p:cNvGrpSpPr/>
        <p:nvPr/>
      </p:nvGrpSpPr>
      <p:grpSpPr>
        <a:xfrm>
          <a:off x="0" y="0"/>
          <a:ext cx="0" cy="0"/>
          <a:chOff x="0" y="0"/>
          <a:chExt cx="0" cy="0"/>
        </a:xfrm>
      </p:grpSpPr>
      <p:sp>
        <p:nvSpPr>
          <p:cNvPr id="140" name="Google Shape;140;p9"/>
          <p:cNvSpPr/>
          <p:nvPr/>
        </p:nvSpPr>
        <p:spPr>
          <a:xfrm>
            <a:off x="8281504" y="0"/>
            <a:ext cx="3910496" cy="5402101"/>
          </a:xfrm>
          <a:custGeom>
            <a:avLst/>
            <a:gdLst/>
            <a:ahLst/>
            <a:cxnLst/>
            <a:rect l="l" t="t" r="r" b="b"/>
            <a:pathLst>
              <a:path w="3910495" h="5402101" extrusionOk="0">
                <a:moveTo>
                  <a:pt x="3910497" y="0"/>
                </a:moveTo>
                <a:lnTo>
                  <a:pt x="3910497" y="2138129"/>
                </a:lnTo>
                <a:lnTo>
                  <a:pt x="2150669" y="5402101"/>
                </a:lnTo>
                <a:lnTo>
                  <a:pt x="0" y="4242120"/>
                </a:lnTo>
                <a:lnTo>
                  <a:pt x="2287916" y="0"/>
                </a:lnTo>
                <a:lnTo>
                  <a:pt x="3910497"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1" name="Google Shape;141;p9"/>
          <p:cNvSpPr/>
          <p:nvPr/>
        </p:nvSpPr>
        <p:spPr>
          <a:xfrm>
            <a:off x="4225400" y="1657241"/>
            <a:ext cx="7966600" cy="5200759"/>
          </a:xfrm>
          <a:custGeom>
            <a:avLst/>
            <a:gdLst/>
            <a:ahLst/>
            <a:cxnLst/>
            <a:rect l="l" t="t" r="r" b="b"/>
            <a:pathLst>
              <a:path w="7966600" h="5200759" extrusionOk="0">
                <a:moveTo>
                  <a:pt x="7966601" y="0"/>
                </a:moveTo>
                <a:lnTo>
                  <a:pt x="7966601" y="5200759"/>
                </a:lnTo>
                <a:lnTo>
                  <a:pt x="0" y="5200759"/>
                </a:lnTo>
                <a:lnTo>
                  <a:pt x="764961" y="4016394"/>
                </a:lnTo>
                <a:lnTo>
                  <a:pt x="847867" y="3888203"/>
                </a:lnTo>
                <a:lnTo>
                  <a:pt x="3194304" y="3888203"/>
                </a:lnTo>
                <a:lnTo>
                  <a:pt x="3397736" y="3537073"/>
                </a:lnTo>
                <a:lnTo>
                  <a:pt x="4684515" y="3537073"/>
                </a:lnTo>
                <a:lnTo>
                  <a:pt x="5588813" y="1973014"/>
                </a:lnTo>
                <a:lnTo>
                  <a:pt x="6831700" y="1973014"/>
                </a:lnTo>
                <a:lnTo>
                  <a:pt x="6911123" y="1835767"/>
                </a:lnTo>
                <a:lnTo>
                  <a:pt x="6986365" y="1706183"/>
                </a:lnTo>
                <a:lnTo>
                  <a:pt x="7816814" y="269617"/>
                </a:lnTo>
                <a:lnTo>
                  <a:pt x="7811240" y="269617"/>
                </a:lnTo>
                <a:lnTo>
                  <a:pt x="7964511" y="4877"/>
                </a:lnTo>
                <a:lnTo>
                  <a:pt x="7966601" y="0"/>
                </a:lnTo>
                <a:close/>
              </a:path>
            </a:pathLst>
          </a:custGeom>
          <a:solidFill>
            <a:srgbClr val="FFC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42" name="Google Shape;142;p9" descr="A person holding up a graph&#10;&#10;Description automatically generated"/>
          <p:cNvPicPr preferRelativeResize="0"/>
          <p:nvPr/>
        </p:nvPicPr>
        <p:blipFill rotWithShape="1">
          <a:blip r:embed="rId3">
            <a:alphaModFix/>
          </a:blip>
          <a:srcRect/>
          <a:stretch/>
        </p:blipFill>
        <p:spPr>
          <a:xfrm>
            <a:off x="4830834" y="1514595"/>
            <a:ext cx="7366785" cy="4126455"/>
          </a:xfrm>
          <a:custGeom>
            <a:avLst/>
            <a:gdLst/>
            <a:ahLst/>
            <a:cxnLst/>
            <a:rect l="l" t="t" r="r" b="b"/>
            <a:pathLst>
              <a:path w="7366784" h="4126454" extrusionOk="0">
                <a:moveTo>
                  <a:pt x="4924205" y="0"/>
                </a:moveTo>
                <a:lnTo>
                  <a:pt x="7366785" y="0"/>
                </a:lnTo>
                <a:lnTo>
                  <a:pt x="7366785" y="378300"/>
                </a:lnTo>
                <a:lnTo>
                  <a:pt x="7321501" y="457026"/>
                </a:lnTo>
                <a:lnTo>
                  <a:pt x="6527976" y="1829497"/>
                </a:lnTo>
                <a:lnTo>
                  <a:pt x="6452733" y="1959080"/>
                </a:lnTo>
                <a:lnTo>
                  <a:pt x="6417469" y="1959080"/>
                </a:lnTo>
                <a:lnTo>
                  <a:pt x="5359589" y="3788577"/>
                </a:lnTo>
                <a:lnTo>
                  <a:pt x="2856713" y="3788577"/>
                </a:lnTo>
                <a:lnTo>
                  <a:pt x="2661339" y="4126455"/>
                </a:lnTo>
                <a:lnTo>
                  <a:pt x="0" y="4126455"/>
                </a:lnTo>
                <a:lnTo>
                  <a:pt x="1132811" y="2167375"/>
                </a:lnTo>
                <a:lnTo>
                  <a:pt x="1312943" y="2167375"/>
                </a:lnTo>
                <a:lnTo>
                  <a:pt x="2288643" y="480256"/>
                </a:lnTo>
                <a:lnTo>
                  <a:pt x="4646504" y="480256"/>
                </a:lnTo>
                <a:lnTo>
                  <a:pt x="4924205" y="0"/>
                </a:lnTo>
                <a:close/>
              </a:path>
            </a:pathLst>
          </a:custGeom>
          <a:noFill/>
          <a:ln>
            <a:noFill/>
          </a:ln>
        </p:spPr>
      </p:pic>
      <p:sp>
        <p:nvSpPr>
          <p:cNvPr id="143" name="Google Shape;143;p9"/>
          <p:cNvSpPr/>
          <p:nvPr/>
        </p:nvSpPr>
        <p:spPr>
          <a:xfrm>
            <a:off x="8804017" y="1642784"/>
            <a:ext cx="3351058" cy="1703396"/>
          </a:xfrm>
          <a:custGeom>
            <a:avLst/>
            <a:gdLst/>
            <a:ahLst/>
            <a:cxnLst/>
            <a:rect l="l" t="t" r="r" b="b"/>
            <a:pathLst>
              <a:path w="3351058" h="1703396" extrusionOk="0">
                <a:moveTo>
                  <a:pt x="3351058" y="0"/>
                </a:moveTo>
                <a:lnTo>
                  <a:pt x="3198484" y="264741"/>
                </a:lnTo>
                <a:lnTo>
                  <a:pt x="2365945" y="1703397"/>
                </a:lnTo>
                <a:lnTo>
                  <a:pt x="0" y="1703397"/>
                </a:lnTo>
                <a:lnTo>
                  <a:pt x="985113" y="0"/>
                </a:lnTo>
                <a:lnTo>
                  <a:pt x="3351058" y="0"/>
                </a:lnTo>
                <a:close/>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4" name="Google Shape;144;p9"/>
          <p:cNvSpPr/>
          <p:nvPr/>
        </p:nvSpPr>
        <p:spPr>
          <a:xfrm>
            <a:off x="7750628" y="3471585"/>
            <a:ext cx="3351755" cy="1704093"/>
          </a:xfrm>
          <a:custGeom>
            <a:avLst/>
            <a:gdLst/>
            <a:ahLst/>
            <a:cxnLst/>
            <a:rect l="l" t="t" r="r" b="b"/>
            <a:pathLst>
              <a:path w="3351754" h="1704093" extrusionOk="0">
                <a:moveTo>
                  <a:pt x="0" y="1704093"/>
                </a:moveTo>
                <a:lnTo>
                  <a:pt x="2366642" y="1704093"/>
                </a:lnTo>
                <a:lnTo>
                  <a:pt x="3351755" y="0"/>
                </a:lnTo>
                <a:lnTo>
                  <a:pt x="985114" y="0"/>
                </a:lnTo>
                <a:lnTo>
                  <a:pt x="0" y="1704093"/>
                </a:lnTo>
                <a:close/>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 name="Google Shape;145;p9"/>
          <p:cNvSpPr/>
          <p:nvPr/>
        </p:nvSpPr>
        <p:spPr>
          <a:xfrm>
            <a:off x="5039127" y="3822714"/>
            <a:ext cx="3351755" cy="1703396"/>
          </a:xfrm>
          <a:custGeom>
            <a:avLst/>
            <a:gdLst/>
            <a:ahLst/>
            <a:cxnLst/>
            <a:rect l="l" t="t" r="r" b="b"/>
            <a:pathLst>
              <a:path w="3351754" h="1703396" extrusionOk="0">
                <a:moveTo>
                  <a:pt x="3351755" y="0"/>
                </a:moveTo>
                <a:lnTo>
                  <a:pt x="2569377" y="1352964"/>
                </a:lnTo>
                <a:lnTo>
                  <a:pt x="2366642" y="1703397"/>
                </a:lnTo>
                <a:lnTo>
                  <a:pt x="0" y="1703397"/>
                </a:lnTo>
                <a:lnTo>
                  <a:pt x="985114" y="0"/>
                </a:lnTo>
                <a:lnTo>
                  <a:pt x="3351755" y="0"/>
                </a:lnTo>
                <a:close/>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0" name="Google Shape;150;p9"/>
          <p:cNvSpPr txBox="1"/>
          <p:nvPr/>
        </p:nvSpPr>
        <p:spPr>
          <a:xfrm>
            <a:off x="6180791" y="831586"/>
            <a:ext cx="325384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a:solidFill>
                  <a:srgbClr val="262626"/>
                </a:solidFill>
                <a:latin typeface="Montserrat"/>
                <a:ea typeface="Montserrat"/>
                <a:cs typeface="Montserrat"/>
                <a:sym typeface="Montserrat"/>
              </a:rPr>
              <a:t>Target Market</a:t>
            </a:r>
            <a:endParaRPr sz="3200" b="1">
              <a:solidFill>
                <a:srgbClr val="262626"/>
              </a:solidFill>
              <a:latin typeface="Montserrat"/>
              <a:ea typeface="Montserrat"/>
              <a:cs typeface="Montserrat"/>
              <a:sym typeface="Montserrat"/>
            </a:endParaRPr>
          </a:p>
        </p:txBody>
      </p:sp>
      <p:sp>
        <p:nvSpPr>
          <p:cNvPr id="2" name="Google Shape;117;p8">
            <a:extLst>
              <a:ext uri="{FF2B5EF4-FFF2-40B4-BE49-F238E27FC236}">
                <a16:creationId xmlns:a16="http://schemas.microsoft.com/office/drawing/2014/main" id="{6CB04F0E-C1F8-A5AF-0ECB-2BBEFBFF1B89}"/>
              </a:ext>
            </a:extLst>
          </p:cNvPr>
          <p:cNvSpPr txBox="1"/>
          <p:nvPr/>
        </p:nvSpPr>
        <p:spPr>
          <a:xfrm>
            <a:off x="840814" y="1514595"/>
            <a:ext cx="4429584" cy="28930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dirty="0">
                <a:solidFill>
                  <a:srgbClr val="262626"/>
                </a:solidFill>
                <a:latin typeface="Montserrat"/>
                <a:ea typeface="Montserrat"/>
                <a:cs typeface="Montserrat"/>
                <a:sym typeface="Montserrat"/>
              </a:rPr>
              <a:t>Pakistan:</a:t>
            </a:r>
          </a:p>
          <a:p>
            <a:pPr marL="285750" marR="0" lvl="0" indent="-285750" algn="l" rtl="0">
              <a:spcBef>
                <a:spcPts val="0"/>
              </a:spcBef>
              <a:spcAft>
                <a:spcPts val="0"/>
              </a:spcAft>
              <a:buFont typeface="Arial" panose="020B0604020202020204" pitchFamily="34" charset="0"/>
              <a:buChar char="•"/>
            </a:pPr>
            <a:r>
              <a:rPr lang="en-US" b="1" dirty="0">
                <a:solidFill>
                  <a:srgbClr val="262626"/>
                </a:solidFill>
                <a:latin typeface="Montserrat"/>
                <a:ea typeface="Montserrat"/>
                <a:cs typeface="Montserrat"/>
                <a:sym typeface="Montserrat"/>
              </a:rPr>
              <a:t>Market Size: </a:t>
            </a:r>
            <a:r>
              <a:rPr lang="en-US" dirty="0">
                <a:solidFill>
                  <a:srgbClr val="262626"/>
                </a:solidFill>
                <a:latin typeface="Montserrat"/>
                <a:ea typeface="Montserrat"/>
                <a:cs typeface="Montserrat"/>
                <a:sym typeface="Montserrat"/>
              </a:rPr>
              <a:t>Projected to reach USD 179.30 million by 2025.</a:t>
            </a:r>
          </a:p>
          <a:p>
            <a:pPr marL="285750" marR="0" lvl="0" indent="-285750" algn="l" rtl="0">
              <a:spcBef>
                <a:spcPts val="0"/>
              </a:spcBef>
              <a:spcAft>
                <a:spcPts val="0"/>
              </a:spcAft>
              <a:buFont typeface="Arial" panose="020B0604020202020204" pitchFamily="34" charset="0"/>
              <a:buChar char="•"/>
            </a:pPr>
            <a:r>
              <a:rPr lang="en-US" b="1" dirty="0">
                <a:solidFill>
                  <a:srgbClr val="262626"/>
                </a:solidFill>
                <a:latin typeface="Montserrat"/>
                <a:ea typeface="Montserrat"/>
                <a:cs typeface="Montserrat"/>
                <a:sym typeface="Montserrat"/>
              </a:rPr>
              <a:t>Growth Rate: </a:t>
            </a:r>
            <a:r>
              <a:rPr lang="en-US" dirty="0">
                <a:solidFill>
                  <a:srgbClr val="262626"/>
                </a:solidFill>
                <a:latin typeface="Montserrat"/>
                <a:ea typeface="Montserrat"/>
                <a:cs typeface="Montserrat"/>
                <a:sym typeface="Montserrat"/>
              </a:rPr>
              <a:t>Anticipated CAGR of 10.06% from 2025 to 2029, leading to a market volume of USD 263.10 million by 2029.</a:t>
            </a:r>
          </a:p>
          <a:p>
            <a:pPr marL="0" marR="0" lvl="0" indent="0" algn="l" rtl="0">
              <a:spcBef>
                <a:spcPts val="0"/>
              </a:spcBef>
              <a:spcAft>
                <a:spcPts val="0"/>
              </a:spcAft>
              <a:buNone/>
            </a:pPr>
            <a:endParaRPr lang="en-US" b="1" dirty="0">
              <a:solidFill>
                <a:srgbClr val="262626"/>
              </a:solidFill>
              <a:latin typeface="Montserrat"/>
              <a:ea typeface="Montserrat"/>
              <a:cs typeface="Montserrat"/>
              <a:sym typeface="Montserrat"/>
            </a:endParaRPr>
          </a:p>
          <a:p>
            <a:pPr marL="0" marR="0" lvl="0" indent="0" algn="l" rtl="0">
              <a:spcBef>
                <a:spcPts val="0"/>
              </a:spcBef>
              <a:spcAft>
                <a:spcPts val="0"/>
              </a:spcAft>
              <a:buNone/>
            </a:pPr>
            <a:r>
              <a:rPr lang="en-US" b="1" dirty="0">
                <a:solidFill>
                  <a:srgbClr val="262626"/>
                </a:solidFill>
                <a:latin typeface="Montserrat"/>
                <a:ea typeface="Montserrat"/>
                <a:cs typeface="Montserrat"/>
                <a:sym typeface="Montserrat"/>
              </a:rPr>
              <a:t>    Middle East:</a:t>
            </a:r>
          </a:p>
          <a:p>
            <a:pPr marL="285750" marR="0" lvl="0" indent="-285750" algn="l" rtl="0">
              <a:spcBef>
                <a:spcPts val="0"/>
              </a:spcBef>
              <a:spcAft>
                <a:spcPts val="0"/>
              </a:spcAft>
              <a:buFont typeface="Arial" panose="020B0604020202020204" pitchFamily="34" charset="0"/>
              <a:buChar char="•"/>
            </a:pPr>
            <a:r>
              <a:rPr lang="en-US" b="1" dirty="0">
                <a:solidFill>
                  <a:srgbClr val="262626"/>
                </a:solidFill>
                <a:latin typeface="Montserrat"/>
                <a:ea typeface="Montserrat"/>
                <a:cs typeface="Montserrat"/>
                <a:sym typeface="Montserrat"/>
              </a:rPr>
              <a:t>Market Size: </a:t>
            </a:r>
            <a:r>
              <a:rPr lang="en-US" dirty="0">
                <a:solidFill>
                  <a:srgbClr val="262626"/>
                </a:solidFill>
                <a:latin typeface="Montserrat"/>
                <a:ea typeface="Montserrat"/>
                <a:cs typeface="Montserrat"/>
                <a:sym typeface="Montserrat"/>
              </a:rPr>
              <a:t>Estimated at USD 14.8 billion in 2023.</a:t>
            </a:r>
          </a:p>
          <a:p>
            <a:pPr marL="285750" marR="0" lvl="0" indent="-285750" algn="l" rtl="0">
              <a:spcBef>
                <a:spcPts val="0"/>
              </a:spcBef>
              <a:spcAft>
                <a:spcPts val="0"/>
              </a:spcAft>
              <a:buFont typeface="Arial" panose="020B0604020202020204" pitchFamily="34" charset="0"/>
              <a:buChar char="•"/>
            </a:pPr>
            <a:r>
              <a:rPr lang="en-US" b="1" dirty="0">
                <a:solidFill>
                  <a:srgbClr val="262626"/>
                </a:solidFill>
                <a:latin typeface="Montserrat"/>
                <a:ea typeface="Montserrat"/>
                <a:cs typeface="Montserrat"/>
                <a:sym typeface="Montserrat"/>
              </a:rPr>
              <a:t>Growth Rate: </a:t>
            </a:r>
            <a:r>
              <a:rPr lang="en-US" dirty="0">
                <a:solidFill>
                  <a:srgbClr val="262626"/>
                </a:solidFill>
                <a:latin typeface="Montserrat"/>
                <a:ea typeface="Montserrat"/>
                <a:cs typeface="Montserrat"/>
                <a:sym typeface="Montserrat"/>
              </a:rPr>
              <a:t>Expected CAGR of 10.2% from 2023 to 2028, reaching USD 24.1 billion by 2028. </a:t>
            </a:r>
            <a:endParaRPr sz="1200" dirty="0">
              <a:solidFill>
                <a:srgbClr val="262626"/>
              </a:solidFill>
              <a:latin typeface="Montserrat"/>
              <a:ea typeface="Montserrat"/>
              <a:cs typeface="Montserrat"/>
              <a:sym typeface="Montserrat"/>
            </a:endParaRPr>
          </a:p>
        </p:txBody>
      </p:sp>
      <p:sp>
        <p:nvSpPr>
          <p:cNvPr id="3" name="Google Shape;117;p8">
            <a:extLst>
              <a:ext uri="{FF2B5EF4-FFF2-40B4-BE49-F238E27FC236}">
                <a16:creationId xmlns:a16="http://schemas.microsoft.com/office/drawing/2014/main" id="{EC1FA4C4-5425-72A4-FF00-01613184E9CA}"/>
              </a:ext>
            </a:extLst>
          </p:cNvPr>
          <p:cNvSpPr txBox="1"/>
          <p:nvPr/>
        </p:nvSpPr>
        <p:spPr>
          <a:xfrm>
            <a:off x="7512004" y="5591832"/>
            <a:ext cx="4429584"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dirty="0">
                <a:solidFill>
                  <a:srgbClr val="262626"/>
                </a:solidFill>
                <a:latin typeface="Montserrat"/>
                <a:ea typeface="Montserrat"/>
                <a:cs typeface="Montserrat"/>
                <a:sym typeface="Montserrat"/>
              </a:rPr>
              <a:t>References</a:t>
            </a:r>
          </a:p>
          <a:p>
            <a:pPr marL="171450" marR="0" lvl="0" indent="-171450" algn="l" rtl="0">
              <a:spcBef>
                <a:spcPts val="0"/>
              </a:spcBef>
              <a:spcAft>
                <a:spcPts val="0"/>
              </a:spcAft>
              <a:buFont typeface="Arial" panose="020B0604020202020204" pitchFamily="34" charset="0"/>
              <a:buChar char="•"/>
            </a:pPr>
            <a:r>
              <a:rPr lang="en-US" sz="1000" dirty="0">
                <a:solidFill>
                  <a:srgbClr val="262626"/>
                </a:solidFill>
                <a:latin typeface="Montserrat"/>
                <a:ea typeface="Montserrat"/>
                <a:cs typeface="Montserrat"/>
                <a:sym typeface="Montserrat"/>
                <a:hlinkClick r:id="rId4"/>
              </a:rPr>
              <a:t>https://www.marketsandmarkets.com/Market-Reports/middle-east-cyber-security-market-121119697.html?utm_source=chatgpt.com</a:t>
            </a:r>
            <a:endParaRPr lang="en-US" sz="1000" dirty="0">
              <a:solidFill>
                <a:srgbClr val="262626"/>
              </a:solidFill>
              <a:latin typeface="Montserrat"/>
              <a:ea typeface="Montserrat"/>
              <a:cs typeface="Montserrat"/>
              <a:sym typeface="Montserrat"/>
            </a:endParaRPr>
          </a:p>
          <a:p>
            <a:pPr marL="171450" marR="0" lvl="0" indent="-171450" algn="l" rtl="0">
              <a:spcBef>
                <a:spcPts val="0"/>
              </a:spcBef>
              <a:spcAft>
                <a:spcPts val="0"/>
              </a:spcAft>
              <a:buFont typeface="Arial" panose="020B0604020202020204" pitchFamily="34" charset="0"/>
              <a:buChar char="•"/>
            </a:pPr>
            <a:r>
              <a:rPr lang="en-US" sz="1000" dirty="0">
                <a:solidFill>
                  <a:srgbClr val="262626"/>
                </a:solidFill>
                <a:latin typeface="Montserrat"/>
                <a:ea typeface="Montserrat"/>
                <a:cs typeface="Montserrat"/>
                <a:sym typeface="Montserrat"/>
                <a:hlinkClick r:id="rId5"/>
              </a:rPr>
              <a:t>https://www.statista.com/outlook/tmo/cybersecurity/pakistan?utm_source=chatgpt.com</a:t>
            </a:r>
            <a:endParaRPr lang="en-US" sz="1000" dirty="0">
              <a:solidFill>
                <a:srgbClr val="262626"/>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grpSp>
        <p:nvGrpSpPr>
          <p:cNvPr id="156" name="Google Shape;156;p10"/>
          <p:cNvGrpSpPr/>
          <p:nvPr/>
        </p:nvGrpSpPr>
        <p:grpSpPr>
          <a:xfrm>
            <a:off x="-119133" y="640235"/>
            <a:ext cx="10188669" cy="6231874"/>
            <a:chOff x="-119133" y="640235"/>
            <a:chExt cx="10188669" cy="6231874"/>
          </a:xfrm>
        </p:grpSpPr>
        <p:sp>
          <p:nvSpPr>
            <p:cNvPr id="157" name="Google Shape;157;p10"/>
            <p:cNvSpPr/>
            <p:nvPr/>
          </p:nvSpPr>
          <p:spPr>
            <a:xfrm>
              <a:off x="1039846" y="2420924"/>
              <a:ext cx="367189" cy="705804"/>
            </a:xfrm>
            <a:custGeom>
              <a:avLst/>
              <a:gdLst/>
              <a:ahLst/>
              <a:cxnLst/>
              <a:rect l="l" t="t" r="r" b="b"/>
              <a:pathLst>
                <a:path w="367189" h="705804" extrusionOk="0">
                  <a:moveTo>
                    <a:pt x="0" y="705804"/>
                  </a:moveTo>
                  <a:cubicBezTo>
                    <a:pt x="794" y="487205"/>
                    <a:pt x="18256" y="218599"/>
                    <a:pt x="19050" y="0"/>
                  </a:cubicBezTo>
                  <a:lnTo>
                    <a:pt x="356711" y="44291"/>
                  </a:lnTo>
                  <a:lnTo>
                    <a:pt x="367189" y="585788"/>
                  </a:lnTo>
                  <a:lnTo>
                    <a:pt x="0" y="705804"/>
                  </a:lnTo>
                  <a:close/>
                </a:path>
              </a:pathLst>
            </a:cu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8" name="Google Shape;158;p10"/>
            <p:cNvSpPr/>
            <p:nvPr/>
          </p:nvSpPr>
          <p:spPr>
            <a:xfrm>
              <a:off x="3075313" y="2873375"/>
              <a:ext cx="471096" cy="897729"/>
            </a:xfrm>
            <a:custGeom>
              <a:avLst/>
              <a:gdLst/>
              <a:ahLst/>
              <a:cxnLst/>
              <a:rect l="l" t="t" r="r" b="b"/>
              <a:pathLst>
                <a:path w="433646" h="826359" extrusionOk="0">
                  <a:moveTo>
                    <a:pt x="20425" y="826359"/>
                  </a:moveTo>
                  <a:cubicBezTo>
                    <a:pt x="21219" y="607760"/>
                    <a:pt x="-774" y="218599"/>
                    <a:pt x="20" y="0"/>
                  </a:cubicBezTo>
                  <a:lnTo>
                    <a:pt x="423168" y="151695"/>
                  </a:lnTo>
                  <a:lnTo>
                    <a:pt x="433646" y="693192"/>
                  </a:lnTo>
                  <a:lnTo>
                    <a:pt x="20425" y="826359"/>
                  </a:lnTo>
                  <a:close/>
                </a:path>
              </a:pathLst>
            </a:cu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9" name="Google Shape;159;p10"/>
            <p:cNvSpPr/>
            <p:nvPr/>
          </p:nvSpPr>
          <p:spPr>
            <a:xfrm>
              <a:off x="5013677" y="3702050"/>
              <a:ext cx="692150" cy="2070100"/>
            </a:xfrm>
            <a:custGeom>
              <a:avLst/>
              <a:gdLst/>
              <a:ahLst/>
              <a:cxnLst/>
              <a:rect l="l" t="t" r="r" b="b"/>
              <a:pathLst>
                <a:path w="692150" h="2070100" extrusionOk="0">
                  <a:moveTo>
                    <a:pt x="25400" y="2070100"/>
                  </a:moveTo>
                  <a:lnTo>
                    <a:pt x="0" y="0"/>
                  </a:lnTo>
                  <a:cubicBezTo>
                    <a:pt x="368300" y="110067"/>
                    <a:pt x="533400" y="690033"/>
                    <a:pt x="692150" y="1028700"/>
                  </a:cubicBezTo>
                  <a:lnTo>
                    <a:pt x="533400" y="1778000"/>
                  </a:lnTo>
                  <a:lnTo>
                    <a:pt x="25400" y="2070100"/>
                  </a:lnTo>
                  <a:close/>
                </a:path>
              </a:pathLst>
            </a:cu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0" name="Google Shape;160;p10"/>
            <p:cNvSpPr/>
            <p:nvPr/>
          </p:nvSpPr>
          <p:spPr>
            <a:xfrm>
              <a:off x="-4942" y="2039406"/>
              <a:ext cx="8152697" cy="4832703"/>
            </a:xfrm>
            <a:custGeom>
              <a:avLst/>
              <a:gdLst/>
              <a:ahLst/>
              <a:cxnLst/>
              <a:rect l="l" t="t" r="r" b="b"/>
              <a:pathLst>
                <a:path w="8152697" h="4832703" extrusionOk="0">
                  <a:moveTo>
                    <a:pt x="3563763" y="4832703"/>
                  </a:moveTo>
                  <a:cubicBezTo>
                    <a:pt x="4105630" y="4286250"/>
                    <a:pt x="6341359" y="3066063"/>
                    <a:pt x="5216351" y="1951920"/>
                  </a:cubicBezTo>
                  <a:cubicBezTo>
                    <a:pt x="3780898" y="842081"/>
                    <a:pt x="1978733" y="430742"/>
                    <a:pt x="355" y="301978"/>
                  </a:cubicBezTo>
                  <a:cubicBezTo>
                    <a:pt x="-1291" y="173802"/>
                    <a:pt x="3412" y="128176"/>
                    <a:pt x="1766" y="0"/>
                  </a:cubicBezTo>
                  <a:cubicBezTo>
                    <a:pt x="2441695" y="97249"/>
                    <a:pt x="4838830" y="736181"/>
                    <a:pt x="6535809" y="1862130"/>
                  </a:cubicBezTo>
                  <a:cubicBezTo>
                    <a:pt x="7786524" y="2812396"/>
                    <a:pt x="7989074" y="3761281"/>
                    <a:pt x="8152697" y="4812595"/>
                  </a:cubicBezTo>
                  <a:lnTo>
                    <a:pt x="3563763" y="4832703"/>
                  </a:lnTo>
                  <a:close/>
                </a:path>
              </a:pathLst>
            </a:custGeom>
            <a:gradFill>
              <a:gsLst>
                <a:gs pos="0">
                  <a:srgbClr val="262626"/>
                </a:gs>
                <a:gs pos="100000">
                  <a:srgbClr val="595959"/>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1" name="Google Shape;161;p10"/>
            <p:cNvSpPr/>
            <p:nvPr/>
          </p:nvSpPr>
          <p:spPr>
            <a:xfrm>
              <a:off x="6124" y="2181970"/>
              <a:ext cx="6620271" cy="4642900"/>
            </a:xfrm>
            <a:custGeom>
              <a:avLst/>
              <a:gdLst/>
              <a:ahLst/>
              <a:cxnLst/>
              <a:rect l="l" t="t" r="r" b="b"/>
              <a:pathLst>
                <a:path w="6620271" h="4642900" extrusionOk="0">
                  <a:moveTo>
                    <a:pt x="0" y="0"/>
                  </a:moveTo>
                  <a:cubicBezTo>
                    <a:pt x="1713948" y="58199"/>
                    <a:pt x="3236734" y="512638"/>
                    <a:pt x="4791655" y="1078065"/>
                  </a:cubicBezTo>
                  <a:cubicBezTo>
                    <a:pt x="6853031" y="2239177"/>
                    <a:pt x="6766228" y="3074726"/>
                    <a:pt x="6448177" y="4642900"/>
                  </a:cubicBezTo>
                </a:path>
              </a:pathLst>
            </a:custGeom>
            <a:noFill/>
            <a:ln w="85725"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62" name="Google Shape;162;p10"/>
            <p:cNvGrpSpPr/>
            <p:nvPr/>
          </p:nvGrpSpPr>
          <p:grpSpPr>
            <a:xfrm>
              <a:off x="2700120" y="1248031"/>
              <a:ext cx="1571218" cy="1571218"/>
              <a:chOff x="8554497" y="1212793"/>
              <a:chExt cx="1854865" cy="1854865"/>
            </a:xfrm>
          </p:grpSpPr>
          <p:sp>
            <p:nvSpPr>
              <p:cNvPr id="163" name="Google Shape;163;p10"/>
              <p:cNvSpPr/>
              <p:nvPr/>
            </p:nvSpPr>
            <p:spPr>
              <a:xfrm rot="8348505">
                <a:off x="8824419" y="1482715"/>
                <a:ext cx="1315022" cy="1315022"/>
              </a:xfrm>
              <a:prstGeom prst="teardrop">
                <a:avLst>
                  <a:gd name="adj" fmla="val 10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4" name="Google Shape;164;p10"/>
              <p:cNvSpPr/>
              <p:nvPr/>
            </p:nvSpPr>
            <p:spPr>
              <a:xfrm>
                <a:off x="9024730" y="1683026"/>
                <a:ext cx="914400" cy="914400"/>
              </a:xfrm>
              <a:prstGeom prst="ellipse">
                <a:avLst/>
              </a:prstGeom>
              <a:solidFill>
                <a:schemeClr val="lt1"/>
              </a:solidFill>
              <a:ln w="12700" cap="flat" cmpd="sng">
                <a:solidFill>
                  <a:srgbClr val="D7830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62626"/>
                    </a:solidFill>
                    <a:latin typeface="Montserrat"/>
                    <a:ea typeface="Montserrat"/>
                    <a:cs typeface="Montserrat"/>
                    <a:sym typeface="Montserrat"/>
                  </a:rPr>
                  <a:t>02</a:t>
                </a:r>
                <a:endParaRPr/>
              </a:p>
            </p:txBody>
          </p:sp>
        </p:grpSp>
        <p:grpSp>
          <p:nvGrpSpPr>
            <p:cNvPr id="165" name="Google Shape;165;p10"/>
            <p:cNvGrpSpPr/>
            <p:nvPr/>
          </p:nvGrpSpPr>
          <p:grpSpPr>
            <a:xfrm>
              <a:off x="4593040" y="2001044"/>
              <a:ext cx="1571248" cy="1571248"/>
              <a:chOff x="7923811" y="673161"/>
              <a:chExt cx="1854900" cy="1854900"/>
            </a:xfrm>
          </p:grpSpPr>
          <p:sp>
            <p:nvSpPr>
              <p:cNvPr id="166" name="Google Shape;166;p10"/>
              <p:cNvSpPr/>
              <p:nvPr/>
            </p:nvSpPr>
            <p:spPr>
              <a:xfrm rot="8348100">
                <a:off x="8193743" y="943093"/>
                <a:ext cx="1315036" cy="1315036"/>
              </a:xfrm>
              <a:prstGeom prst="teardrop">
                <a:avLst>
                  <a:gd name="adj" fmla="val 1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7" name="Google Shape;167;p10"/>
              <p:cNvSpPr/>
              <p:nvPr/>
            </p:nvSpPr>
            <p:spPr>
              <a:xfrm>
                <a:off x="8394078" y="1143302"/>
                <a:ext cx="914400" cy="914400"/>
              </a:xfrm>
              <a:prstGeom prst="ellipse">
                <a:avLst/>
              </a:prstGeom>
              <a:solidFill>
                <a:schemeClr val="lt1"/>
              </a:solidFill>
              <a:ln w="12700" cap="flat" cmpd="sng">
                <a:solidFill>
                  <a:srgbClr val="0D55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62626"/>
                    </a:solidFill>
                    <a:latin typeface="Montserrat"/>
                    <a:ea typeface="Montserrat"/>
                    <a:cs typeface="Montserrat"/>
                    <a:sym typeface="Montserrat"/>
                  </a:rPr>
                  <a:t>03</a:t>
                </a:r>
                <a:endParaRPr/>
              </a:p>
            </p:txBody>
          </p:sp>
        </p:grpSp>
        <p:grpSp>
          <p:nvGrpSpPr>
            <p:cNvPr id="168" name="Google Shape;168;p10"/>
            <p:cNvGrpSpPr/>
            <p:nvPr/>
          </p:nvGrpSpPr>
          <p:grpSpPr>
            <a:xfrm>
              <a:off x="5854500" y="3407247"/>
              <a:ext cx="1571248" cy="1571248"/>
              <a:chOff x="8554463" y="-27834"/>
              <a:chExt cx="1854900" cy="1854900"/>
            </a:xfrm>
          </p:grpSpPr>
          <p:sp>
            <p:nvSpPr>
              <p:cNvPr id="169" name="Google Shape;169;p10"/>
              <p:cNvSpPr/>
              <p:nvPr/>
            </p:nvSpPr>
            <p:spPr>
              <a:xfrm rot="8348100">
                <a:off x="8824395" y="242098"/>
                <a:ext cx="1315036" cy="1315036"/>
              </a:xfrm>
              <a:prstGeom prst="teardrop">
                <a:avLst>
                  <a:gd name="adj" fmla="val 10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0" name="Google Shape;170;p10"/>
              <p:cNvSpPr/>
              <p:nvPr/>
            </p:nvSpPr>
            <p:spPr>
              <a:xfrm>
                <a:off x="9024730" y="442308"/>
                <a:ext cx="914400" cy="9144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62626"/>
                    </a:solidFill>
                    <a:latin typeface="Montserrat"/>
                    <a:ea typeface="Montserrat"/>
                    <a:cs typeface="Montserrat"/>
                    <a:sym typeface="Montserrat"/>
                  </a:rPr>
                  <a:t>04</a:t>
                </a:r>
                <a:endParaRPr/>
              </a:p>
            </p:txBody>
          </p:sp>
        </p:grpSp>
        <p:sp>
          <p:nvSpPr>
            <p:cNvPr id="171" name="Google Shape;171;p10"/>
            <p:cNvSpPr txBox="1"/>
            <p:nvPr/>
          </p:nvSpPr>
          <p:spPr>
            <a:xfrm>
              <a:off x="3905960" y="1177158"/>
              <a:ext cx="2569200" cy="846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i="0">
                  <a:solidFill>
                    <a:srgbClr val="3F3F3F"/>
                  </a:solidFill>
                  <a:latin typeface="Montserrat"/>
                  <a:ea typeface="Montserrat"/>
                  <a:cs typeface="Montserrat"/>
                  <a:sym typeface="Montserrat"/>
                </a:rPr>
                <a:t>Year 2  </a:t>
              </a:r>
              <a:endParaRPr/>
            </a:p>
            <a:p>
              <a:pPr marL="0" marR="0" lvl="0" indent="0" algn="ctr" rtl="0">
                <a:spcBef>
                  <a:spcPts val="600"/>
                </a:spcBef>
                <a:spcAft>
                  <a:spcPts val="0"/>
                </a:spcAft>
                <a:buNone/>
              </a:pPr>
              <a:r>
                <a:rPr lang="en-US">
                  <a:solidFill>
                    <a:srgbClr val="3F3F3F"/>
                  </a:solidFill>
                  <a:latin typeface="Montserrat"/>
                  <a:ea typeface="Montserrat"/>
                  <a:cs typeface="Montserrat"/>
                  <a:sym typeface="Montserrat"/>
                </a:rPr>
                <a:t>Regional Expansion &amp; Brand Growth</a:t>
              </a:r>
              <a:endParaRPr/>
            </a:p>
          </p:txBody>
        </p:sp>
        <p:sp>
          <p:nvSpPr>
            <p:cNvPr id="172" name="Google Shape;172;p10"/>
            <p:cNvSpPr txBox="1"/>
            <p:nvPr/>
          </p:nvSpPr>
          <p:spPr>
            <a:xfrm>
              <a:off x="6309275" y="2292208"/>
              <a:ext cx="2569200" cy="846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i="0">
                  <a:solidFill>
                    <a:srgbClr val="3F3F3F"/>
                  </a:solidFill>
                  <a:latin typeface="Montserrat"/>
                  <a:ea typeface="Montserrat"/>
                  <a:cs typeface="Montserrat"/>
                  <a:sym typeface="Montserrat"/>
                </a:rPr>
                <a:t>Year 3 </a:t>
              </a:r>
              <a:endParaRPr/>
            </a:p>
            <a:p>
              <a:pPr marL="0" marR="0" lvl="0" indent="0" algn="ctr" rtl="0">
                <a:spcBef>
                  <a:spcPts val="600"/>
                </a:spcBef>
                <a:spcAft>
                  <a:spcPts val="0"/>
                </a:spcAft>
                <a:buNone/>
              </a:pPr>
              <a:r>
                <a:rPr lang="en-US">
                  <a:solidFill>
                    <a:srgbClr val="3F3F3F"/>
                  </a:solidFill>
                  <a:latin typeface="Montserrat"/>
                  <a:ea typeface="Montserrat"/>
                  <a:cs typeface="Montserrat"/>
                  <a:sym typeface="Montserrat"/>
                </a:rPr>
                <a:t>Scaling &amp; Enterprise Adoption</a:t>
              </a:r>
              <a:endParaRPr/>
            </a:p>
          </p:txBody>
        </p:sp>
        <p:sp>
          <p:nvSpPr>
            <p:cNvPr id="173" name="Google Shape;173;p10"/>
            <p:cNvSpPr txBox="1"/>
            <p:nvPr/>
          </p:nvSpPr>
          <p:spPr>
            <a:xfrm>
              <a:off x="7500336" y="3769509"/>
              <a:ext cx="2569200" cy="846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i="0">
                  <a:solidFill>
                    <a:srgbClr val="3F3F3F"/>
                  </a:solidFill>
                  <a:latin typeface="Montserrat"/>
                  <a:ea typeface="Montserrat"/>
                  <a:cs typeface="Montserrat"/>
                  <a:sym typeface="Montserrat"/>
                </a:rPr>
                <a:t>Year 4 </a:t>
              </a:r>
              <a:endParaRPr/>
            </a:p>
            <a:p>
              <a:pPr marL="0" marR="0" lvl="0" indent="0" algn="ctr" rtl="0">
                <a:spcBef>
                  <a:spcPts val="600"/>
                </a:spcBef>
                <a:spcAft>
                  <a:spcPts val="0"/>
                </a:spcAft>
                <a:buNone/>
              </a:pPr>
              <a:r>
                <a:rPr lang="en-US" sz="1400" i="0">
                  <a:solidFill>
                    <a:srgbClr val="3F3F3F"/>
                  </a:solidFill>
                  <a:latin typeface="Montserrat"/>
                  <a:ea typeface="Montserrat"/>
                  <a:cs typeface="Montserrat"/>
                  <a:sym typeface="Montserrat"/>
                </a:rPr>
                <a:t> </a:t>
              </a:r>
              <a:r>
                <a:rPr lang="en-US">
                  <a:solidFill>
                    <a:srgbClr val="3F3F3F"/>
                  </a:solidFill>
                  <a:latin typeface="Montserrat"/>
                  <a:ea typeface="Montserrat"/>
                  <a:cs typeface="Montserrat"/>
                  <a:sym typeface="Montserrat"/>
                </a:rPr>
                <a:t>AI &amp; Automation Leadership</a:t>
              </a:r>
              <a:endParaRPr/>
            </a:p>
          </p:txBody>
        </p:sp>
        <p:grpSp>
          <p:nvGrpSpPr>
            <p:cNvPr id="174" name="Google Shape;174;p10"/>
            <p:cNvGrpSpPr/>
            <p:nvPr/>
          </p:nvGrpSpPr>
          <p:grpSpPr>
            <a:xfrm>
              <a:off x="-119133" y="640235"/>
              <a:ext cx="1571218" cy="1571218"/>
              <a:chOff x="8554497" y="1212793"/>
              <a:chExt cx="1854865" cy="1854865"/>
            </a:xfrm>
          </p:grpSpPr>
          <p:sp>
            <p:nvSpPr>
              <p:cNvPr id="175" name="Google Shape;175;p10"/>
              <p:cNvSpPr/>
              <p:nvPr/>
            </p:nvSpPr>
            <p:spPr>
              <a:xfrm rot="8348505">
                <a:off x="8824419" y="1482715"/>
                <a:ext cx="1315022" cy="1315022"/>
              </a:xfrm>
              <a:prstGeom prst="teardrop">
                <a:avLst>
                  <a:gd name="adj" fmla="val 1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6" name="Google Shape;176;p10"/>
              <p:cNvSpPr/>
              <p:nvPr/>
            </p:nvSpPr>
            <p:spPr>
              <a:xfrm>
                <a:off x="9024730" y="1683026"/>
                <a:ext cx="914400" cy="914400"/>
              </a:xfrm>
              <a:prstGeom prst="ellipse">
                <a:avLst/>
              </a:prstGeom>
              <a:solidFill>
                <a:schemeClr val="lt1"/>
              </a:solidFill>
              <a:ln w="12700" cap="flat" cmpd="sng">
                <a:solidFill>
                  <a:srgbClr val="1C165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62626"/>
                    </a:solidFill>
                    <a:latin typeface="Montserrat"/>
                    <a:ea typeface="Montserrat"/>
                    <a:cs typeface="Montserrat"/>
                    <a:sym typeface="Montserrat"/>
                  </a:rPr>
                  <a:t>01</a:t>
                </a:r>
                <a:endParaRPr/>
              </a:p>
            </p:txBody>
          </p:sp>
        </p:grpSp>
        <p:sp>
          <p:nvSpPr>
            <p:cNvPr id="177" name="Google Shape;177;p10"/>
            <p:cNvSpPr txBox="1"/>
            <p:nvPr/>
          </p:nvSpPr>
          <p:spPr>
            <a:xfrm>
              <a:off x="1039846" y="942635"/>
              <a:ext cx="1915500" cy="10620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Font typeface="Arial"/>
                <a:buNone/>
              </a:pPr>
              <a:r>
                <a:rPr lang="en-US" sz="1600" b="1">
                  <a:solidFill>
                    <a:srgbClr val="3F3F3F"/>
                  </a:solidFill>
                  <a:latin typeface="Montserrat"/>
                  <a:ea typeface="Montserrat"/>
                  <a:cs typeface="Montserrat"/>
                  <a:sym typeface="Montserrat"/>
                </a:rPr>
                <a:t>Year 1</a:t>
              </a:r>
              <a:endParaRPr/>
            </a:p>
            <a:p>
              <a:pPr marL="0" marR="0" lvl="0" indent="0" algn="ctr" rtl="0">
                <a:spcBef>
                  <a:spcPts val="600"/>
                </a:spcBef>
                <a:spcAft>
                  <a:spcPts val="0"/>
                </a:spcAft>
                <a:buNone/>
              </a:pPr>
              <a:r>
                <a:rPr lang="en-US" sz="1400" i="0">
                  <a:solidFill>
                    <a:srgbClr val="3F3F3F"/>
                  </a:solidFill>
                  <a:latin typeface="Montserrat"/>
                  <a:ea typeface="Montserrat"/>
                  <a:cs typeface="Montserrat"/>
                  <a:sym typeface="Montserrat"/>
                </a:rPr>
                <a:t> </a:t>
              </a:r>
              <a:r>
                <a:rPr lang="en-US">
                  <a:solidFill>
                    <a:srgbClr val="3F3F3F"/>
                  </a:solidFill>
                  <a:latin typeface="Montserrat"/>
                  <a:ea typeface="Montserrat"/>
                  <a:cs typeface="Montserrat"/>
                  <a:sym typeface="Montserrat"/>
                </a:rPr>
                <a:t>Product Enhancement &amp; Market Expansion</a:t>
              </a:r>
              <a:endParaRPr/>
            </a:p>
          </p:txBody>
        </p:sp>
      </p:grpSp>
      <p:sp>
        <p:nvSpPr>
          <p:cNvPr id="178" name="Google Shape;178;p10"/>
          <p:cNvSpPr txBox="1"/>
          <p:nvPr/>
        </p:nvSpPr>
        <p:spPr>
          <a:xfrm>
            <a:off x="7425748" y="1144771"/>
            <a:ext cx="374468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262626"/>
                </a:solidFill>
                <a:latin typeface="Montserrat"/>
                <a:ea typeface="Montserrat"/>
                <a:cs typeface="Montserrat"/>
                <a:sym typeface="Montserrat"/>
              </a:rPr>
              <a:t>Roadmap</a:t>
            </a:r>
            <a:endParaRPr/>
          </a:p>
        </p:txBody>
      </p:sp>
      <p:grpSp>
        <p:nvGrpSpPr>
          <p:cNvPr id="179" name="Google Shape;179;p10"/>
          <p:cNvGrpSpPr/>
          <p:nvPr/>
        </p:nvGrpSpPr>
        <p:grpSpPr>
          <a:xfrm>
            <a:off x="5854454" y="4991908"/>
            <a:ext cx="1571286" cy="1571286"/>
            <a:chOff x="8103719" y="763115"/>
            <a:chExt cx="1854900" cy="1854900"/>
          </a:xfrm>
        </p:grpSpPr>
        <p:sp>
          <p:nvSpPr>
            <p:cNvPr id="180" name="Google Shape;180;p10"/>
            <p:cNvSpPr/>
            <p:nvPr/>
          </p:nvSpPr>
          <p:spPr>
            <a:xfrm rot="8348100">
              <a:off x="8373651" y="1033047"/>
              <a:ext cx="1315036" cy="1315036"/>
            </a:xfrm>
            <a:prstGeom prst="teardrop">
              <a:avLst>
                <a:gd name="adj" fmla="val 1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1" name="Google Shape;181;p10"/>
            <p:cNvSpPr/>
            <p:nvPr/>
          </p:nvSpPr>
          <p:spPr>
            <a:xfrm>
              <a:off x="8573986" y="1233256"/>
              <a:ext cx="914400" cy="914400"/>
            </a:xfrm>
            <a:prstGeom prst="ellipse">
              <a:avLst/>
            </a:prstGeom>
            <a:solidFill>
              <a:schemeClr val="lt1"/>
            </a:solidFill>
            <a:ln w="12700" cap="flat" cmpd="sng">
              <a:solidFill>
                <a:srgbClr val="0D55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62626"/>
                  </a:solidFill>
                  <a:latin typeface="Montserrat"/>
                  <a:ea typeface="Montserrat"/>
                  <a:cs typeface="Montserrat"/>
                  <a:sym typeface="Montserrat"/>
                </a:rPr>
                <a:t>05</a:t>
              </a:r>
              <a:endParaRPr/>
            </a:p>
          </p:txBody>
        </p:sp>
      </p:grpSp>
      <p:sp>
        <p:nvSpPr>
          <p:cNvPr id="182" name="Google Shape;182;p10"/>
          <p:cNvSpPr txBox="1"/>
          <p:nvPr/>
        </p:nvSpPr>
        <p:spPr>
          <a:xfrm>
            <a:off x="7775211" y="5354259"/>
            <a:ext cx="2569200" cy="846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i="0">
                <a:solidFill>
                  <a:srgbClr val="3F3F3F"/>
                </a:solidFill>
                <a:latin typeface="Montserrat"/>
                <a:ea typeface="Montserrat"/>
                <a:cs typeface="Montserrat"/>
                <a:sym typeface="Montserrat"/>
              </a:rPr>
              <a:t>Year </a:t>
            </a:r>
            <a:r>
              <a:rPr lang="en-US" sz="1600" b="1">
                <a:solidFill>
                  <a:srgbClr val="3F3F3F"/>
                </a:solidFill>
                <a:latin typeface="Montserrat"/>
                <a:ea typeface="Montserrat"/>
                <a:cs typeface="Montserrat"/>
                <a:sym typeface="Montserrat"/>
              </a:rPr>
              <a:t>5</a:t>
            </a:r>
            <a:r>
              <a:rPr lang="en-US" sz="1600" b="1" i="0">
                <a:solidFill>
                  <a:srgbClr val="3F3F3F"/>
                </a:solidFill>
                <a:latin typeface="Montserrat"/>
                <a:ea typeface="Montserrat"/>
                <a:cs typeface="Montserrat"/>
                <a:sym typeface="Montserrat"/>
              </a:rPr>
              <a:t> </a:t>
            </a:r>
            <a:endParaRPr/>
          </a:p>
          <a:p>
            <a:pPr marL="0" marR="0" lvl="0" indent="0" algn="ctr" rtl="0">
              <a:spcBef>
                <a:spcPts val="600"/>
              </a:spcBef>
              <a:spcAft>
                <a:spcPts val="0"/>
              </a:spcAft>
              <a:buNone/>
            </a:pPr>
            <a:r>
              <a:rPr lang="en-US" sz="1400" i="0">
                <a:solidFill>
                  <a:srgbClr val="3F3F3F"/>
                </a:solidFill>
                <a:latin typeface="Montserrat"/>
                <a:ea typeface="Montserrat"/>
                <a:cs typeface="Montserrat"/>
                <a:sym typeface="Montserrat"/>
              </a:rPr>
              <a:t> </a:t>
            </a:r>
            <a:r>
              <a:rPr lang="en-US">
                <a:solidFill>
                  <a:srgbClr val="3F3F3F"/>
                </a:solidFill>
                <a:latin typeface="Montserrat"/>
                <a:ea typeface="Montserrat"/>
                <a:cs typeface="Montserrat"/>
                <a:sym typeface="Montserrat"/>
              </a:rPr>
              <a:t>Global Expansion &amp; Industry Leadership</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11" descr="A group of people looking at a graph on a tablet&#10;&#10;Description automatically generated"/>
          <p:cNvPicPr preferRelativeResize="0"/>
          <p:nvPr/>
        </p:nvPicPr>
        <p:blipFill rotWithShape="1">
          <a:blip r:embed="rId3">
            <a:alphaModFix/>
          </a:blip>
          <a:srcRect/>
          <a:stretch/>
        </p:blipFill>
        <p:spPr>
          <a:xfrm>
            <a:off x="0" y="0"/>
            <a:ext cx="5225143" cy="4139458"/>
          </a:xfrm>
          <a:custGeom>
            <a:avLst/>
            <a:gdLst/>
            <a:ahLst/>
            <a:cxnLst/>
            <a:rect l="l" t="t" r="r" b="b"/>
            <a:pathLst>
              <a:path w="5225143" h="4139458" extrusionOk="0">
                <a:moveTo>
                  <a:pt x="0" y="0"/>
                </a:moveTo>
                <a:lnTo>
                  <a:pt x="5225143" y="0"/>
                </a:lnTo>
                <a:lnTo>
                  <a:pt x="3817838" y="2456514"/>
                </a:lnTo>
                <a:lnTo>
                  <a:pt x="3266759" y="3419334"/>
                </a:lnTo>
                <a:lnTo>
                  <a:pt x="2854631" y="4139458"/>
                </a:lnTo>
                <a:lnTo>
                  <a:pt x="0" y="4139458"/>
                </a:lnTo>
                <a:lnTo>
                  <a:pt x="0" y="0"/>
                </a:lnTo>
                <a:close/>
              </a:path>
            </a:pathLst>
          </a:custGeom>
          <a:noFill/>
          <a:ln>
            <a:noFill/>
          </a:ln>
        </p:spPr>
      </p:pic>
      <p:sp>
        <p:nvSpPr>
          <p:cNvPr id="189" name="Google Shape;189;p11"/>
          <p:cNvSpPr/>
          <p:nvPr/>
        </p:nvSpPr>
        <p:spPr>
          <a:xfrm>
            <a:off x="0" y="6240737"/>
            <a:ext cx="1662988" cy="617263"/>
          </a:xfrm>
          <a:custGeom>
            <a:avLst/>
            <a:gdLst/>
            <a:ahLst/>
            <a:cxnLst/>
            <a:rect l="l" t="t" r="r" b="b"/>
            <a:pathLst>
              <a:path w="1662988" h="617263" extrusionOk="0">
                <a:moveTo>
                  <a:pt x="1662989" y="0"/>
                </a:moveTo>
                <a:lnTo>
                  <a:pt x="1309073" y="617264"/>
                </a:lnTo>
                <a:lnTo>
                  <a:pt x="0" y="617264"/>
                </a:lnTo>
                <a:lnTo>
                  <a:pt x="0" y="0"/>
                </a:lnTo>
                <a:lnTo>
                  <a:pt x="1662989"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 name="Google Shape;190;p11"/>
          <p:cNvSpPr/>
          <p:nvPr/>
        </p:nvSpPr>
        <p:spPr>
          <a:xfrm>
            <a:off x="617275" y="2473547"/>
            <a:ext cx="2731008" cy="3764889"/>
          </a:xfrm>
          <a:custGeom>
            <a:avLst/>
            <a:gdLst/>
            <a:ahLst/>
            <a:cxnLst/>
            <a:rect l="l" t="t" r="r" b="b"/>
            <a:pathLst>
              <a:path w="2731008" h="3764889" extrusionOk="0">
                <a:moveTo>
                  <a:pt x="0" y="0"/>
                </a:moveTo>
                <a:lnTo>
                  <a:pt x="2731008" y="0"/>
                </a:lnTo>
                <a:lnTo>
                  <a:pt x="2731008" y="3764889"/>
                </a:lnTo>
                <a:lnTo>
                  <a:pt x="0" y="376488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1" name="Google Shape;191;p11"/>
          <p:cNvSpPr/>
          <p:nvPr/>
        </p:nvSpPr>
        <p:spPr>
          <a:xfrm>
            <a:off x="0" y="2475563"/>
            <a:ext cx="617263" cy="3764889"/>
          </a:xfrm>
          <a:custGeom>
            <a:avLst/>
            <a:gdLst/>
            <a:ahLst/>
            <a:cxnLst/>
            <a:rect l="l" t="t" r="r" b="b"/>
            <a:pathLst>
              <a:path w="617263" h="3764889" extrusionOk="0">
                <a:moveTo>
                  <a:pt x="0" y="0"/>
                </a:moveTo>
                <a:lnTo>
                  <a:pt x="617264" y="0"/>
                </a:lnTo>
                <a:lnTo>
                  <a:pt x="617264" y="3764889"/>
                </a:lnTo>
                <a:lnTo>
                  <a:pt x="0" y="376488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2" name="Google Shape;192;p11"/>
          <p:cNvSpPr/>
          <p:nvPr/>
        </p:nvSpPr>
        <p:spPr>
          <a:xfrm>
            <a:off x="3348280" y="2473547"/>
            <a:ext cx="2731008" cy="3764889"/>
          </a:xfrm>
          <a:custGeom>
            <a:avLst/>
            <a:gdLst/>
            <a:ahLst/>
            <a:cxnLst/>
            <a:rect l="l" t="t" r="r" b="b"/>
            <a:pathLst>
              <a:path w="2731008" h="3764889" extrusionOk="0">
                <a:moveTo>
                  <a:pt x="0" y="0"/>
                </a:moveTo>
                <a:lnTo>
                  <a:pt x="2731008" y="0"/>
                </a:lnTo>
                <a:lnTo>
                  <a:pt x="2731008" y="3764889"/>
                </a:lnTo>
                <a:lnTo>
                  <a:pt x="0" y="376488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3" name="Google Shape;193;p11"/>
          <p:cNvSpPr/>
          <p:nvPr/>
        </p:nvSpPr>
        <p:spPr>
          <a:xfrm>
            <a:off x="6079284" y="2473547"/>
            <a:ext cx="2731008" cy="3764889"/>
          </a:xfrm>
          <a:custGeom>
            <a:avLst/>
            <a:gdLst/>
            <a:ahLst/>
            <a:cxnLst/>
            <a:rect l="l" t="t" r="r" b="b"/>
            <a:pathLst>
              <a:path w="2731008" h="3764889" extrusionOk="0">
                <a:moveTo>
                  <a:pt x="0" y="0"/>
                </a:moveTo>
                <a:lnTo>
                  <a:pt x="2731008" y="0"/>
                </a:lnTo>
                <a:lnTo>
                  <a:pt x="2731008" y="3764889"/>
                </a:lnTo>
                <a:lnTo>
                  <a:pt x="0" y="376488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4" name="Google Shape;194;p11"/>
          <p:cNvSpPr/>
          <p:nvPr/>
        </p:nvSpPr>
        <p:spPr>
          <a:xfrm>
            <a:off x="8809592" y="2474940"/>
            <a:ext cx="2731008" cy="3763497"/>
          </a:xfrm>
          <a:custGeom>
            <a:avLst/>
            <a:gdLst/>
            <a:ahLst/>
            <a:cxnLst/>
            <a:rect l="l" t="t" r="r" b="b"/>
            <a:pathLst>
              <a:path w="2731008" h="3763497" extrusionOk="0">
                <a:moveTo>
                  <a:pt x="2730970" y="1882290"/>
                </a:moveTo>
                <a:cubicBezTo>
                  <a:pt x="2730970" y="2921188"/>
                  <a:pt x="1888816" y="3763341"/>
                  <a:pt x="849918" y="3763341"/>
                </a:cubicBezTo>
                <a:lnTo>
                  <a:pt x="-39" y="3763341"/>
                </a:lnTo>
                <a:lnTo>
                  <a:pt x="-39" y="-155"/>
                </a:lnTo>
                <a:lnTo>
                  <a:pt x="848525" y="-155"/>
                </a:lnTo>
                <a:cubicBezTo>
                  <a:pt x="1887423" y="-922"/>
                  <a:pt x="2730204" y="840605"/>
                  <a:pt x="2730970" y="1879503"/>
                </a:cubicBezTo>
                <a:cubicBezTo>
                  <a:pt x="2730970" y="1880409"/>
                  <a:pt x="2730970" y="1881384"/>
                  <a:pt x="2730970" y="188229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95" name="Google Shape;195;p11"/>
          <p:cNvGrpSpPr/>
          <p:nvPr/>
        </p:nvGrpSpPr>
        <p:grpSpPr>
          <a:xfrm>
            <a:off x="713163" y="2652261"/>
            <a:ext cx="2539200" cy="3210892"/>
            <a:chOff x="713163" y="3331060"/>
            <a:chExt cx="2539200" cy="3210892"/>
          </a:xfrm>
        </p:grpSpPr>
        <p:sp>
          <p:nvSpPr>
            <p:cNvPr id="196" name="Google Shape;196;p11"/>
            <p:cNvSpPr txBox="1"/>
            <p:nvPr/>
          </p:nvSpPr>
          <p:spPr>
            <a:xfrm>
              <a:off x="713163" y="4079780"/>
              <a:ext cx="2539200" cy="246217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i="0" u="none" strike="noStrike" cap="none" dirty="0">
                  <a:solidFill>
                    <a:schemeClr val="lt1"/>
                  </a:solidFill>
                  <a:latin typeface="Montserrat"/>
                  <a:ea typeface="Montserrat"/>
                  <a:cs typeface="Montserrat"/>
                  <a:sym typeface="Montserrat"/>
                </a:rPr>
                <a:t>Strengths</a:t>
              </a:r>
              <a:endParaRPr dirty="0"/>
            </a:p>
            <a:p>
              <a:pPr marL="0" marR="0" lvl="0" indent="0" algn="l" rtl="0">
                <a:lnSpc>
                  <a:spcPct val="100000"/>
                </a:lnSpc>
                <a:spcBef>
                  <a:spcPts val="1200"/>
                </a:spcBef>
                <a:spcAft>
                  <a:spcPts val="0"/>
                </a:spcAft>
                <a:buClr>
                  <a:schemeClr val="lt1"/>
                </a:buClr>
                <a:buSzPts val="1400"/>
                <a:buFont typeface="Montserrat"/>
                <a:buNone/>
              </a:pPr>
              <a:r>
                <a:rPr lang="en-US" dirty="0">
                  <a:solidFill>
                    <a:schemeClr val="lt1"/>
                  </a:solidFill>
                  <a:latin typeface="Montserrat"/>
                  <a:ea typeface="Montserrat"/>
                  <a:cs typeface="Montserrat"/>
                  <a:sym typeface="Montserrat"/>
                </a:rPr>
                <a:t>Comprehensive </a:t>
              </a:r>
              <a:r>
                <a:rPr lang="en-US" dirty="0" err="1">
                  <a:solidFill>
                    <a:schemeClr val="lt1"/>
                  </a:solidFill>
                  <a:latin typeface="Montserrat"/>
                  <a:ea typeface="Montserrat"/>
                  <a:cs typeface="Montserrat"/>
                  <a:sym typeface="Montserrat"/>
                </a:rPr>
                <a:t>IoT</a:t>
              </a:r>
              <a:r>
                <a:rPr lang="en-US" dirty="0">
                  <a:solidFill>
                    <a:schemeClr val="lt1"/>
                  </a:solidFill>
                  <a:latin typeface="Montserrat"/>
                  <a:ea typeface="Montserrat"/>
                  <a:cs typeface="Montserrat"/>
                  <a:sym typeface="Montserrat"/>
                </a:rPr>
                <a:t> security protection</a:t>
              </a:r>
              <a:endParaRPr dirty="0">
                <a:solidFill>
                  <a:schemeClr val="lt1"/>
                </a:solidFill>
                <a:latin typeface="Montserrat"/>
                <a:ea typeface="Montserrat"/>
                <a:cs typeface="Montserrat"/>
                <a:sym typeface="Montserrat"/>
              </a:endParaRPr>
            </a:p>
            <a:p>
              <a:pPr marL="0" marR="0" lvl="0" indent="0" algn="l" rtl="0">
                <a:lnSpc>
                  <a:spcPct val="100000"/>
                </a:lnSpc>
                <a:spcBef>
                  <a:spcPts val="1200"/>
                </a:spcBef>
                <a:spcAft>
                  <a:spcPts val="0"/>
                </a:spcAft>
                <a:buClr>
                  <a:schemeClr val="lt1"/>
                </a:buClr>
                <a:buSzPts val="1400"/>
                <a:buFont typeface="Montserrat"/>
                <a:buNone/>
              </a:pPr>
              <a:r>
                <a:rPr lang="en-US" dirty="0">
                  <a:solidFill>
                    <a:schemeClr val="lt1"/>
                  </a:solidFill>
                  <a:latin typeface="Montserrat"/>
                  <a:ea typeface="Montserrat"/>
                  <a:cs typeface="Montserrat"/>
                  <a:sym typeface="Montserrat"/>
                </a:rPr>
                <a:t>Cost-Effective &amp; Advanced Protection</a:t>
              </a:r>
              <a:endParaRPr dirty="0">
                <a:solidFill>
                  <a:schemeClr val="lt1"/>
                </a:solidFill>
                <a:latin typeface="Montserrat"/>
                <a:ea typeface="Montserrat"/>
                <a:cs typeface="Montserrat"/>
                <a:sym typeface="Montserrat"/>
              </a:endParaRPr>
            </a:p>
            <a:p>
              <a:pPr marL="0" marR="0" lvl="0" indent="0" algn="l" rtl="0">
                <a:lnSpc>
                  <a:spcPct val="100000"/>
                </a:lnSpc>
                <a:spcBef>
                  <a:spcPts val="1200"/>
                </a:spcBef>
                <a:spcAft>
                  <a:spcPts val="0"/>
                </a:spcAft>
                <a:buClr>
                  <a:schemeClr val="lt1"/>
                </a:buClr>
                <a:buSzPts val="1400"/>
                <a:buFont typeface="Montserrat"/>
                <a:buNone/>
              </a:pPr>
              <a:r>
                <a:rPr lang="en-US" dirty="0">
                  <a:solidFill>
                    <a:schemeClr val="lt1"/>
                  </a:solidFill>
                  <a:latin typeface="Montserrat"/>
                  <a:ea typeface="Montserrat"/>
                  <a:cs typeface="Montserrat"/>
                  <a:sym typeface="Montserrat"/>
                </a:rPr>
                <a:t>Indigenous &amp; Customizable</a:t>
              </a:r>
              <a:endParaRPr dirty="0">
                <a:solidFill>
                  <a:schemeClr val="lt1"/>
                </a:solidFill>
                <a:latin typeface="Montserrat"/>
                <a:ea typeface="Montserrat"/>
                <a:cs typeface="Montserrat"/>
                <a:sym typeface="Montserrat"/>
              </a:endParaRPr>
            </a:p>
            <a:p>
              <a:pPr marL="0" marR="0" lvl="0" indent="0" algn="l" rtl="0">
                <a:lnSpc>
                  <a:spcPct val="100000"/>
                </a:lnSpc>
                <a:spcBef>
                  <a:spcPts val="1200"/>
                </a:spcBef>
                <a:spcAft>
                  <a:spcPts val="0"/>
                </a:spcAft>
                <a:buClr>
                  <a:schemeClr val="lt1"/>
                </a:buClr>
                <a:buSzPts val="1400"/>
                <a:buFont typeface="Montserrat"/>
                <a:buNone/>
              </a:pPr>
              <a:r>
                <a:rPr lang="en-US" dirty="0">
                  <a:solidFill>
                    <a:schemeClr val="lt1"/>
                  </a:solidFill>
                  <a:latin typeface="Montserrat"/>
                  <a:ea typeface="Montserrat"/>
                  <a:cs typeface="Montserrat"/>
                  <a:sym typeface="Montserrat"/>
                </a:rPr>
                <a:t>Fast &amp; Affordable Support</a:t>
              </a:r>
              <a:endParaRPr dirty="0">
                <a:solidFill>
                  <a:schemeClr val="lt1"/>
                </a:solidFill>
                <a:latin typeface="Montserrat"/>
                <a:ea typeface="Montserrat"/>
                <a:cs typeface="Montserrat"/>
                <a:sym typeface="Montserrat"/>
              </a:endParaRPr>
            </a:p>
          </p:txBody>
        </p:sp>
        <p:pic>
          <p:nvPicPr>
            <p:cNvPr id="197" name="Google Shape;197;p11" descr="Strength Icons - Free SVG &amp; PNG Strength Images - Noun Project"/>
            <p:cNvPicPr preferRelativeResize="0"/>
            <p:nvPr/>
          </p:nvPicPr>
          <p:blipFill rotWithShape="1">
            <a:blip r:embed="rId4">
              <a:alphaModFix/>
            </a:blip>
            <a:srcRect/>
            <a:stretch/>
          </p:blipFill>
          <p:spPr>
            <a:xfrm>
              <a:off x="768512" y="3331060"/>
              <a:ext cx="640080" cy="640080"/>
            </a:xfrm>
            <a:prstGeom prst="rect">
              <a:avLst/>
            </a:prstGeom>
            <a:noFill/>
            <a:ln>
              <a:noFill/>
            </a:ln>
          </p:spPr>
        </p:pic>
      </p:grpSp>
      <p:grpSp>
        <p:nvGrpSpPr>
          <p:cNvPr id="198" name="Google Shape;198;p11"/>
          <p:cNvGrpSpPr/>
          <p:nvPr/>
        </p:nvGrpSpPr>
        <p:grpSpPr>
          <a:xfrm>
            <a:off x="6139766" y="2773139"/>
            <a:ext cx="2596500" cy="2780620"/>
            <a:chOff x="6139766" y="3331060"/>
            <a:chExt cx="2596500" cy="2780620"/>
          </a:xfrm>
        </p:grpSpPr>
        <p:sp>
          <p:nvSpPr>
            <p:cNvPr id="199" name="Google Shape;199;p11"/>
            <p:cNvSpPr txBox="1"/>
            <p:nvPr/>
          </p:nvSpPr>
          <p:spPr>
            <a:xfrm>
              <a:off x="6139766" y="4079780"/>
              <a:ext cx="2596500" cy="2031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i="0" u="none" strike="noStrike" cap="none">
                  <a:solidFill>
                    <a:schemeClr val="lt1"/>
                  </a:solidFill>
                  <a:latin typeface="Montserrat"/>
                  <a:ea typeface="Montserrat"/>
                  <a:cs typeface="Montserrat"/>
                  <a:sym typeface="Montserrat"/>
                </a:rPr>
                <a:t>Opportunities</a:t>
              </a:r>
              <a:endParaRPr sz="1400" b="0" i="0" u="none" strike="noStrike" cap="none">
                <a:solidFill>
                  <a:schemeClr val="lt1"/>
                </a:solidFill>
                <a:latin typeface="Montserrat"/>
                <a:ea typeface="Montserrat"/>
                <a:cs typeface="Montserrat"/>
                <a:sym typeface="Montserrat"/>
              </a:endParaRPr>
            </a:p>
            <a:p>
              <a:pPr marL="0" marR="0" lvl="0" indent="0" algn="l" rtl="0">
                <a:lnSpc>
                  <a:spcPct val="100000"/>
                </a:lnSpc>
                <a:spcBef>
                  <a:spcPts val="1200"/>
                </a:spcBef>
                <a:spcAft>
                  <a:spcPts val="0"/>
                </a:spcAft>
                <a:buClr>
                  <a:schemeClr val="lt1"/>
                </a:buClr>
                <a:buSzPts val="1400"/>
                <a:buFont typeface="Montserrat"/>
                <a:buNone/>
              </a:pPr>
              <a:r>
                <a:rPr lang="en-US">
                  <a:solidFill>
                    <a:schemeClr val="lt1"/>
                  </a:solidFill>
                  <a:latin typeface="Montserrat"/>
                  <a:ea typeface="Montserrat"/>
                  <a:cs typeface="Montserrat"/>
                  <a:sym typeface="Montserrat"/>
                </a:rPr>
                <a:t>IoT-Specific Security Gap</a:t>
              </a:r>
              <a:endParaRPr>
                <a:solidFill>
                  <a:schemeClr val="lt1"/>
                </a:solidFill>
                <a:latin typeface="Montserrat"/>
                <a:ea typeface="Montserrat"/>
                <a:cs typeface="Montserrat"/>
                <a:sym typeface="Montserrat"/>
              </a:endParaRPr>
            </a:p>
            <a:p>
              <a:pPr marL="0" marR="0" lvl="0" indent="0" algn="l" rtl="0">
                <a:lnSpc>
                  <a:spcPct val="100000"/>
                </a:lnSpc>
                <a:spcBef>
                  <a:spcPts val="1200"/>
                </a:spcBef>
                <a:spcAft>
                  <a:spcPts val="0"/>
                </a:spcAft>
                <a:buClr>
                  <a:schemeClr val="lt1"/>
                </a:buClr>
                <a:buSzPts val="1400"/>
                <a:buFont typeface="Montserrat"/>
                <a:buNone/>
              </a:pPr>
              <a:r>
                <a:rPr lang="en-US">
                  <a:solidFill>
                    <a:schemeClr val="lt1"/>
                  </a:solidFill>
                  <a:latin typeface="Montserrat"/>
                  <a:ea typeface="Montserrat"/>
                  <a:cs typeface="Montserrat"/>
                  <a:sym typeface="Montserrat"/>
                </a:rPr>
                <a:t>Growing IoT Market</a:t>
              </a:r>
              <a:endParaRPr>
                <a:solidFill>
                  <a:schemeClr val="lt1"/>
                </a:solidFill>
                <a:latin typeface="Montserrat"/>
                <a:ea typeface="Montserrat"/>
                <a:cs typeface="Montserrat"/>
                <a:sym typeface="Montserrat"/>
              </a:endParaRPr>
            </a:p>
            <a:p>
              <a:pPr marL="0" marR="0" lvl="0" indent="0" algn="l" rtl="0">
                <a:lnSpc>
                  <a:spcPct val="100000"/>
                </a:lnSpc>
                <a:spcBef>
                  <a:spcPts val="1200"/>
                </a:spcBef>
                <a:spcAft>
                  <a:spcPts val="0"/>
                </a:spcAft>
                <a:buClr>
                  <a:schemeClr val="lt1"/>
                </a:buClr>
                <a:buSzPts val="1400"/>
                <a:buFont typeface="Montserrat"/>
                <a:buNone/>
              </a:pPr>
              <a:r>
                <a:rPr lang="en-US">
                  <a:solidFill>
                    <a:schemeClr val="lt1"/>
                  </a:solidFill>
                  <a:latin typeface="Montserrat"/>
                  <a:ea typeface="Montserrat"/>
                  <a:cs typeface="Montserrat"/>
                  <a:sym typeface="Montserrat"/>
                </a:rPr>
                <a:t>Digitalization &amp; Automation</a:t>
              </a:r>
              <a:endParaRPr>
                <a:solidFill>
                  <a:schemeClr val="lt1"/>
                </a:solidFill>
                <a:latin typeface="Montserrat"/>
                <a:ea typeface="Montserrat"/>
                <a:cs typeface="Montserrat"/>
                <a:sym typeface="Montserrat"/>
              </a:endParaRPr>
            </a:p>
            <a:p>
              <a:pPr marL="0" marR="0" lvl="0" indent="0" algn="l" rtl="0">
                <a:lnSpc>
                  <a:spcPct val="100000"/>
                </a:lnSpc>
                <a:spcBef>
                  <a:spcPts val="1200"/>
                </a:spcBef>
                <a:spcAft>
                  <a:spcPts val="0"/>
                </a:spcAft>
                <a:buClr>
                  <a:schemeClr val="lt1"/>
                </a:buClr>
                <a:buSzPts val="1400"/>
                <a:buFont typeface="Montserrat"/>
                <a:buNone/>
              </a:pPr>
              <a:r>
                <a:rPr lang="en-US">
                  <a:solidFill>
                    <a:schemeClr val="lt1"/>
                  </a:solidFill>
                  <a:latin typeface="Montserrat"/>
                  <a:ea typeface="Montserrat"/>
                  <a:cs typeface="Montserrat"/>
                  <a:sym typeface="Montserrat"/>
                </a:rPr>
                <a:t>Strategic Partnerships</a:t>
              </a:r>
              <a:endParaRPr>
                <a:solidFill>
                  <a:schemeClr val="lt1"/>
                </a:solidFill>
                <a:latin typeface="Montserrat"/>
                <a:ea typeface="Montserrat"/>
                <a:cs typeface="Montserrat"/>
                <a:sym typeface="Montserrat"/>
              </a:endParaRPr>
            </a:p>
          </p:txBody>
        </p:sp>
        <p:pic>
          <p:nvPicPr>
            <p:cNvPr id="200" name="Google Shape;200;p11" descr="opportunity Icon - Free PNG &amp; SVG 3632601 - Noun Project"/>
            <p:cNvPicPr preferRelativeResize="0"/>
            <p:nvPr/>
          </p:nvPicPr>
          <p:blipFill rotWithShape="1">
            <a:blip r:embed="rId5">
              <a:alphaModFix/>
            </a:blip>
            <a:srcRect/>
            <a:stretch/>
          </p:blipFill>
          <p:spPr>
            <a:xfrm>
              <a:off x="6139766" y="3331060"/>
              <a:ext cx="640083" cy="640080"/>
            </a:xfrm>
            <a:prstGeom prst="rect">
              <a:avLst/>
            </a:prstGeom>
            <a:noFill/>
            <a:ln>
              <a:noFill/>
            </a:ln>
          </p:spPr>
        </p:pic>
      </p:grpSp>
      <p:grpSp>
        <p:nvGrpSpPr>
          <p:cNvPr id="201" name="Google Shape;201;p11"/>
          <p:cNvGrpSpPr/>
          <p:nvPr/>
        </p:nvGrpSpPr>
        <p:grpSpPr>
          <a:xfrm>
            <a:off x="3518814" y="2766933"/>
            <a:ext cx="2389800" cy="2103220"/>
            <a:chOff x="3518814" y="3331060"/>
            <a:chExt cx="2389800" cy="2103220"/>
          </a:xfrm>
        </p:grpSpPr>
        <p:sp>
          <p:nvSpPr>
            <p:cNvPr id="202" name="Google Shape;202;p11"/>
            <p:cNvSpPr txBox="1"/>
            <p:nvPr/>
          </p:nvSpPr>
          <p:spPr>
            <a:xfrm>
              <a:off x="3518814" y="4079780"/>
              <a:ext cx="2389800" cy="1354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i="0" u="none" strike="noStrike" cap="none">
                  <a:solidFill>
                    <a:schemeClr val="lt1"/>
                  </a:solidFill>
                  <a:latin typeface="Montserrat"/>
                  <a:ea typeface="Montserrat"/>
                  <a:cs typeface="Montserrat"/>
                  <a:sym typeface="Montserrat"/>
                </a:rPr>
                <a:t>Weaknesses</a:t>
              </a:r>
              <a:endParaRPr sz="1400" b="0" i="0">
                <a:solidFill>
                  <a:schemeClr val="lt1"/>
                </a:solidFill>
                <a:latin typeface="Montserrat"/>
                <a:ea typeface="Montserrat"/>
                <a:cs typeface="Montserrat"/>
                <a:sym typeface="Montserrat"/>
              </a:endParaRPr>
            </a:p>
            <a:p>
              <a:pPr marL="0" marR="0" lvl="0" indent="0" algn="l" rtl="0">
                <a:lnSpc>
                  <a:spcPct val="100000"/>
                </a:lnSpc>
                <a:spcBef>
                  <a:spcPts val="600"/>
                </a:spcBef>
                <a:spcAft>
                  <a:spcPts val="0"/>
                </a:spcAft>
                <a:buClr>
                  <a:schemeClr val="lt1"/>
                </a:buClr>
                <a:buSzPts val="1400"/>
                <a:buFont typeface="Montserrat"/>
                <a:buNone/>
              </a:pPr>
              <a:r>
                <a:rPr lang="en-US">
                  <a:solidFill>
                    <a:schemeClr val="lt1"/>
                  </a:solidFill>
                  <a:latin typeface="Montserrat"/>
                  <a:ea typeface="Montserrat"/>
                  <a:cs typeface="Montserrat"/>
                  <a:sym typeface="Montserrat"/>
                </a:rPr>
                <a:t>New Entrant in the Market</a:t>
              </a:r>
              <a:endParaRPr>
                <a:solidFill>
                  <a:schemeClr val="lt1"/>
                </a:solidFill>
                <a:latin typeface="Montserrat"/>
                <a:ea typeface="Montserrat"/>
                <a:cs typeface="Montserrat"/>
                <a:sym typeface="Montserrat"/>
              </a:endParaRPr>
            </a:p>
            <a:p>
              <a:pPr marL="0" marR="0" lvl="0" indent="0" algn="l" rtl="0">
                <a:lnSpc>
                  <a:spcPct val="100000"/>
                </a:lnSpc>
                <a:spcBef>
                  <a:spcPts val="600"/>
                </a:spcBef>
                <a:spcAft>
                  <a:spcPts val="0"/>
                </a:spcAft>
                <a:buClr>
                  <a:schemeClr val="lt1"/>
                </a:buClr>
                <a:buSzPts val="1400"/>
                <a:buFont typeface="Montserrat"/>
                <a:buNone/>
              </a:pPr>
              <a:r>
                <a:rPr lang="en-US">
                  <a:solidFill>
                    <a:schemeClr val="lt1"/>
                  </a:solidFill>
                  <a:latin typeface="Montserrat"/>
                  <a:ea typeface="Montserrat"/>
                  <a:cs typeface="Montserrat"/>
                  <a:sym typeface="Montserrat"/>
                </a:rPr>
                <a:t>Brand Recognition Challenges</a:t>
              </a:r>
              <a:endParaRPr>
                <a:solidFill>
                  <a:schemeClr val="lt1"/>
                </a:solidFill>
                <a:latin typeface="Montserrat"/>
                <a:ea typeface="Montserrat"/>
                <a:cs typeface="Montserrat"/>
                <a:sym typeface="Montserrat"/>
              </a:endParaRPr>
            </a:p>
          </p:txBody>
        </p:sp>
        <p:grpSp>
          <p:nvGrpSpPr>
            <p:cNvPr id="203" name="Google Shape;203;p11"/>
            <p:cNvGrpSpPr/>
            <p:nvPr/>
          </p:nvGrpSpPr>
          <p:grpSpPr>
            <a:xfrm>
              <a:off x="3518814" y="3331060"/>
              <a:ext cx="668593" cy="640080"/>
              <a:chOff x="-4483100" y="-95250"/>
              <a:chExt cx="4541838" cy="4348163"/>
            </a:xfrm>
          </p:grpSpPr>
          <p:sp>
            <p:nvSpPr>
              <p:cNvPr id="204" name="Google Shape;204;p11"/>
              <p:cNvSpPr/>
              <p:nvPr/>
            </p:nvSpPr>
            <p:spPr>
              <a:xfrm>
                <a:off x="-3749675" y="195263"/>
                <a:ext cx="585788" cy="574675"/>
              </a:xfrm>
              <a:custGeom>
                <a:avLst/>
                <a:gdLst/>
                <a:ahLst/>
                <a:cxnLst/>
                <a:rect l="l" t="t" r="r" b="b"/>
                <a:pathLst>
                  <a:path w="156" h="153" extrusionOk="0">
                    <a:moveTo>
                      <a:pt x="128" y="153"/>
                    </a:moveTo>
                    <a:cubicBezTo>
                      <a:pt x="122" y="153"/>
                      <a:pt x="115" y="151"/>
                      <a:pt x="111" y="146"/>
                    </a:cubicBezTo>
                    <a:cubicBezTo>
                      <a:pt x="10" y="45"/>
                      <a:pt x="10" y="45"/>
                      <a:pt x="10" y="45"/>
                    </a:cubicBezTo>
                    <a:cubicBezTo>
                      <a:pt x="0" y="35"/>
                      <a:pt x="0" y="19"/>
                      <a:pt x="10" y="10"/>
                    </a:cubicBezTo>
                    <a:cubicBezTo>
                      <a:pt x="20" y="0"/>
                      <a:pt x="36" y="0"/>
                      <a:pt x="46" y="10"/>
                    </a:cubicBezTo>
                    <a:cubicBezTo>
                      <a:pt x="146" y="110"/>
                      <a:pt x="146" y="110"/>
                      <a:pt x="146" y="110"/>
                    </a:cubicBezTo>
                    <a:cubicBezTo>
                      <a:pt x="156" y="120"/>
                      <a:pt x="156" y="136"/>
                      <a:pt x="146" y="146"/>
                    </a:cubicBezTo>
                    <a:cubicBezTo>
                      <a:pt x="141" y="151"/>
                      <a:pt x="135" y="153"/>
                      <a:pt x="128" y="153"/>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Lora"/>
                  <a:ea typeface="Lora"/>
                  <a:cs typeface="Lora"/>
                  <a:sym typeface="Lora"/>
                </a:endParaRPr>
              </a:p>
            </p:txBody>
          </p:sp>
          <p:sp>
            <p:nvSpPr>
              <p:cNvPr id="205" name="Google Shape;205;p11"/>
              <p:cNvSpPr/>
              <p:nvPr/>
            </p:nvSpPr>
            <p:spPr>
              <a:xfrm>
                <a:off x="-2784475" y="-95250"/>
                <a:ext cx="192088" cy="661988"/>
              </a:xfrm>
              <a:custGeom>
                <a:avLst/>
                <a:gdLst/>
                <a:ahLst/>
                <a:cxnLst/>
                <a:rect l="l" t="t" r="r" b="b"/>
                <a:pathLst>
                  <a:path w="51" h="176" extrusionOk="0">
                    <a:moveTo>
                      <a:pt x="26" y="176"/>
                    </a:moveTo>
                    <a:cubicBezTo>
                      <a:pt x="12" y="176"/>
                      <a:pt x="0" y="165"/>
                      <a:pt x="0" y="151"/>
                    </a:cubicBezTo>
                    <a:cubicBezTo>
                      <a:pt x="0" y="25"/>
                      <a:pt x="0" y="25"/>
                      <a:pt x="0" y="25"/>
                    </a:cubicBezTo>
                    <a:cubicBezTo>
                      <a:pt x="0" y="11"/>
                      <a:pt x="12" y="0"/>
                      <a:pt x="26" y="0"/>
                    </a:cubicBezTo>
                    <a:cubicBezTo>
                      <a:pt x="39" y="0"/>
                      <a:pt x="51" y="11"/>
                      <a:pt x="51" y="25"/>
                    </a:cubicBezTo>
                    <a:cubicBezTo>
                      <a:pt x="51" y="151"/>
                      <a:pt x="51" y="151"/>
                      <a:pt x="51" y="151"/>
                    </a:cubicBezTo>
                    <a:cubicBezTo>
                      <a:pt x="51" y="165"/>
                      <a:pt x="39" y="176"/>
                      <a:pt x="26" y="176"/>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Lora"/>
                  <a:ea typeface="Lora"/>
                  <a:cs typeface="Lora"/>
                  <a:sym typeface="Lora"/>
                </a:endParaRPr>
              </a:p>
            </p:txBody>
          </p:sp>
          <p:sp>
            <p:nvSpPr>
              <p:cNvPr id="206" name="Google Shape;206;p11"/>
              <p:cNvSpPr/>
              <p:nvPr/>
            </p:nvSpPr>
            <p:spPr>
              <a:xfrm>
                <a:off x="-4027487" y="1228725"/>
                <a:ext cx="660400" cy="188913"/>
              </a:xfrm>
              <a:custGeom>
                <a:avLst/>
                <a:gdLst/>
                <a:ahLst/>
                <a:cxnLst/>
                <a:rect l="l" t="t" r="r" b="b"/>
                <a:pathLst>
                  <a:path w="176" h="50" extrusionOk="0">
                    <a:moveTo>
                      <a:pt x="151" y="50"/>
                    </a:moveTo>
                    <a:cubicBezTo>
                      <a:pt x="25" y="50"/>
                      <a:pt x="25" y="50"/>
                      <a:pt x="25" y="50"/>
                    </a:cubicBezTo>
                    <a:cubicBezTo>
                      <a:pt x="11" y="50"/>
                      <a:pt x="0" y="39"/>
                      <a:pt x="0" y="25"/>
                    </a:cubicBezTo>
                    <a:cubicBezTo>
                      <a:pt x="0" y="11"/>
                      <a:pt x="11" y="0"/>
                      <a:pt x="25" y="0"/>
                    </a:cubicBezTo>
                    <a:cubicBezTo>
                      <a:pt x="151" y="0"/>
                      <a:pt x="151" y="0"/>
                      <a:pt x="151" y="0"/>
                    </a:cubicBezTo>
                    <a:cubicBezTo>
                      <a:pt x="165" y="0"/>
                      <a:pt x="176" y="11"/>
                      <a:pt x="176" y="25"/>
                    </a:cubicBezTo>
                    <a:cubicBezTo>
                      <a:pt x="176" y="39"/>
                      <a:pt x="165" y="50"/>
                      <a:pt x="151" y="5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Lora"/>
                  <a:ea typeface="Lora"/>
                  <a:cs typeface="Lora"/>
                  <a:sym typeface="Lora"/>
                </a:endParaRPr>
              </a:p>
            </p:txBody>
          </p:sp>
          <p:sp>
            <p:nvSpPr>
              <p:cNvPr id="207" name="Google Shape;207;p11"/>
              <p:cNvSpPr/>
              <p:nvPr/>
            </p:nvSpPr>
            <p:spPr>
              <a:xfrm>
                <a:off x="-4483100" y="2082800"/>
                <a:ext cx="2168525" cy="2170113"/>
              </a:xfrm>
              <a:custGeom>
                <a:avLst/>
                <a:gdLst/>
                <a:ahLst/>
                <a:cxnLst/>
                <a:rect l="l" t="t" r="r" b="b"/>
                <a:pathLst>
                  <a:path w="577" h="577" extrusionOk="0">
                    <a:moveTo>
                      <a:pt x="254" y="577"/>
                    </a:moveTo>
                    <a:cubicBezTo>
                      <a:pt x="200" y="577"/>
                      <a:pt x="150" y="556"/>
                      <a:pt x="112" y="518"/>
                    </a:cubicBezTo>
                    <a:cubicBezTo>
                      <a:pt x="59" y="465"/>
                      <a:pt x="59" y="465"/>
                      <a:pt x="59" y="465"/>
                    </a:cubicBezTo>
                    <a:cubicBezTo>
                      <a:pt x="21" y="427"/>
                      <a:pt x="0" y="377"/>
                      <a:pt x="0" y="323"/>
                    </a:cubicBezTo>
                    <a:cubicBezTo>
                      <a:pt x="0" y="269"/>
                      <a:pt x="21" y="219"/>
                      <a:pt x="59" y="181"/>
                    </a:cubicBezTo>
                    <a:cubicBezTo>
                      <a:pt x="230" y="10"/>
                      <a:pt x="230" y="10"/>
                      <a:pt x="230" y="10"/>
                    </a:cubicBezTo>
                    <a:cubicBezTo>
                      <a:pt x="239" y="0"/>
                      <a:pt x="255" y="0"/>
                      <a:pt x="265" y="10"/>
                    </a:cubicBezTo>
                    <a:cubicBezTo>
                      <a:pt x="275" y="19"/>
                      <a:pt x="275" y="35"/>
                      <a:pt x="265" y="45"/>
                    </a:cubicBezTo>
                    <a:cubicBezTo>
                      <a:pt x="94" y="216"/>
                      <a:pt x="94" y="216"/>
                      <a:pt x="94" y="216"/>
                    </a:cubicBezTo>
                    <a:cubicBezTo>
                      <a:pt x="66" y="245"/>
                      <a:pt x="50" y="282"/>
                      <a:pt x="50" y="323"/>
                    </a:cubicBezTo>
                    <a:cubicBezTo>
                      <a:pt x="50" y="363"/>
                      <a:pt x="66" y="401"/>
                      <a:pt x="94" y="429"/>
                    </a:cubicBezTo>
                    <a:cubicBezTo>
                      <a:pt x="147" y="483"/>
                      <a:pt x="147" y="483"/>
                      <a:pt x="147" y="483"/>
                    </a:cubicBezTo>
                    <a:cubicBezTo>
                      <a:pt x="204" y="539"/>
                      <a:pt x="304" y="539"/>
                      <a:pt x="361" y="483"/>
                    </a:cubicBezTo>
                    <a:cubicBezTo>
                      <a:pt x="532" y="312"/>
                      <a:pt x="532" y="312"/>
                      <a:pt x="532" y="312"/>
                    </a:cubicBezTo>
                    <a:cubicBezTo>
                      <a:pt x="542" y="302"/>
                      <a:pt x="557" y="302"/>
                      <a:pt x="567" y="312"/>
                    </a:cubicBezTo>
                    <a:cubicBezTo>
                      <a:pt x="577" y="322"/>
                      <a:pt x="577" y="338"/>
                      <a:pt x="567" y="347"/>
                    </a:cubicBezTo>
                    <a:cubicBezTo>
                      <a:pt x="396" y="518"/>
                      <a:pt x="396" y="518"/>
                      <a:pt x="396" y="518"/>
                    </a:cubicBezTo>
                    <a:cubicBezTo>
                      <a:pt x="358" y="556"/>
                      <a:pt x="308" y="577"/>
                      <a:pt x="254" y="577"/>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Lora"/>
                  <a:ea typeface="Lora"/>
                  <a:cs typeface="Lora"/>
                  <a:sym typeface="Lora"/>
                </a:endParaRPr>
              </a:p>
            </p:txBody>
          </p:sp>
          <p:sp>
            <p:nvSpPr>
              <p:cNvPr id="208" name="Google Shape;208;p11"/>
              <p:cNvSpPr/>
              <p:nvPr/>
            </p:nvSpPr>
            <p:spPr>
              <a:xfrm>
                <a:off x="-1666875" y="1228725"/>
                <a:ext cx="1725613" cy="1887538"/>
              </a:xfrm>
              <a:custGeom>
                <a:avLst/>
                <a:gdLst/>
                <a:ahLst/>
                <a:cxnLst/>
                <a:rect l="l" t="t" r="r" b="b"/>
                <a:pathLst>
                  <a:path w="459" h="502" extrusionOk="0">
                    <a:moveTo>
                      <a:pt x="250" y="502"/>
                    </a:moveTo>
                    <a:cubicBezTo>
                      <a:pt x="25" y="502"/>
                      <a:pt x="25" y="502"/>
                      <a:pt x="25" y="502"/>
                    </a:cubicBezTo>
                    <a:cubicBezTo>
                      <a:pt x="12" y="502"/>
                      <a:pt x="0" y="491"/>
                      <a:pt x="0" y="477"/>
                    </a:cubicBezTo>
                    <a:cubicBezTo>
                      <a:pt x="0" y="463"/>
                      <a:pt x="12" y="452"/>
                      <a:pt x="25" y="452"/>
                    </a:cubicBezTo>
                    <a:cubicBezTo>
                      <a:pt x="250" y="452"/>
                      <a:pt x="250" y="452"/>
                      <a:pt x="250" y="452"/>
                    </a:cubicBezTo>
                    <a:cubicBezTo>
                      <a:pt x="336" y="452"/>
                      <a:pt x="409" y="385"/>
                      <a:pt x="409" y="305"/>
                    </a:cubicBezTo>
                    <a:cubicBezTo>
                      <a:pt x="409" y="205"/>
                      <a:pt x="409" y="205"/>
                      <a:pt x="409" y="205"/>
                    </a:cubicBezTo>
                    <a:cubicBezTo>
                      <a:pt x="409" y="122"/>
                      <a:pt x="335" y="50"/>
                      <a:pt x="252" y="50"/>
                    </a:cubicBezTo>
                    <a:cubicBezTo>
                      <a:pt x="25" y="50"/>
                      <a:pt x="25" y="50"/>
                      <a:pt x="25" y="50"/>
                    </a:cubicBezTo>
                    <a:cubicBezTo>
                      <a:pt x="12" y="50"/>
                      <a:pt x="0" y="39"/>
                      <a:pt x="0" y="25"/>
                    </a:cubicBezTo>
                    <a:cubicBezTo>
                      <a:pt x="0" y="11"/>
                      <a:pt x="12" y="0"/>
                      <a:pt x="25" y="0"/>
                    </a:cubicBezTo>
                    <a:cubicBezTo>
                      <a:pt x="252" y="0"/>
                      <a:pt x="252" y="0"/>
                      <a:pt x="252" y="0"/>
                    </a:cubicBezTo>
                    <a:cubicBezTo>
                      <a:pt x="362" y="0"/>
                      <a:pt x="459" y="96"/>
                      <a:pt x="459" y="205"/>
                    </a:cubicBezTo>
                    <a:cubicBezTo>
                      <a:pt x="459" y="305"/>
                      <a:pt x="459" y="305"/>
                      <a:pt x="459" y="305"/>
                    </a:cubicBezTo>
                    <a:cubicBezTo>
                      <a:pt x="459" y="412"/>
                      <a:pt x="363" y="502"/>
                      <a:pt x="250" y="502"/>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Lora"/>
                  <a:ea typeface="Lora"/>
                  <a:cs typeface="Lora"/>
                  <a:sym typeface="Lora"/>
                </a:endParaRPr>
              </a:p>
            </p:txBody>
          </p:sp>
        </p:grpSp>
      </p:grpSp>
      <p:grpSp>
        <p:nvGrpSpPr>
          <p:cNvPr id="209" name="Google Shape;209;p11"/>
          <p:cNvGrpSpPr/>
          <p:nvPr/>
        </p:nvGrpSpPr>
        <p:grpSpPr>
          <a:xfrm>
            <a:off x="8940420" y="2773835"/>
            <a:ext cx="2469300" cy="1826020"/>
            <a:chOff x="8940420" y="3331060"/>
            <a:chExt cx="2469300" cy="1826020"/>
          </a:xfrm>
        </p:grpSpPr>
        <p:sp>
          <p:nvSpPr>
            <p:cNvPr id="210" name="Google Shape;210;p11"/>
            <p:cNvSpPr txBox="1"/>
            <p:nvPr/>
          </p:nvSpPr>
          <p:spPr>
            <a:xfrm>
              <a:off x="8940420" y="4079780"/>
              <a:ext cx="2469300" cy="1077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i="0" u="none" strike="noStrike" cap="none">
                  <a:solidFill>
                    <a:schemeClr val="lt1"/>
                  </a:solidFill>
                  <a:latin typeface="Montserrat"/>
                  <a:ea typeface="Montserrat"/>
                  <a:cs typeface="Montserrat"/>
                  <a:sym typeface="Montserrat"/>
                </a:rPr>
                <a:t>Threats</a:t>
              </a:r>
              <a:endParaRPr sz="1400" b="0" i="0" u="none" strike="noStrike" cap="none">
                <a:solidFill>
                  <a:schemeClr val="lt1"/>
                </a:solidFill>
                <a:latin typeface="Montserrat"/>
                <a:ea typeface="Montserrat"/>
                <a:cs typeface="Montserrat"/>
                <a:sym typeface="Montserrat"/>
              </a:endParaRPr>
            </a:p>
            <a:p>
              <a:pPr marL="0" marR="0" lvl="0" indent="0" algn="l" rtl="0">
                <a:lnSpc>
                  <a:spcPct val="100000"/>
                </a:lnSpc>
                <a:spcBef>
                  <a:spcPts val="1200"/>
                </a:spcBef>
                <a:spcAft>
                  <a:spcPts val="0"/>
                </a:spcAft>
                <a:buClr>
                  <a:schemeClr val="lt1"/>
                </a:buClr>
                <a:buSzPts val="1400"/>
                <a:buFont typeface="Montserrat"/>
                <a:buNone/>
              </a:pPr>
              <a:r>
                <a:rPr lang="en-US">
                  <a:solidFill>
                    <a:schemeClr val="lt1"/>
                  </a:solidFill>
                  <a:latin typeface="Montserrat"/>
                  <a:ea typeface="Montserrat"/>
                  <a:cs typeface="Montserrat"/>
                  <a:sym typeface="Montserrat"/>
                </a:rPr>
                <a:t>Rising Hardware Costs</a:t>
              </a:r>
              <a:endParaRPr>
                <a:solidFill>
                  <a:schemeClr val="lt1"/>
                </a:solidFill>
                <a:latin typeface="Montserrat"/>
                <a:ea typeface="Montserrat"/>
                <a:cs typeface="Montserrat"/>
                <a:sym typeface="Montserrat"/>
              </a:endParaRPr>
            </a:p>
            <a:p>
              <a:pPr marL="0" marR="0" lvl="0" indent="0" algn="l" rtl="0">
                <a:lnSpc>
                  <a:spcPct val="100000"/>
                </a:lnSpc>
                <a:spcBef>
                  <a:spcPts val="1200"/>
                </a:spcBef>
                <a:spcAft>
                  <a:spcPts val="0"/>
                </a:spcAft>
                <a:buClr>
                  <a:schemeClr val="lt1"/>
                </a:buClr>
                <a:buSzPts val="1400"/>
                <a:buFont typeface="Montserrat"/>
                <a:buNone/>
              </a:pPr>
              <a:r>
                <a:rPr lang="en-US">
                  <a:solidFill>
                    <a:schemeClr val="lt1"/>
                  </a:solidFill>
                  <a:latin typeface="Montserrat"/>
                  <a:ea typeface="Montserrat"/>
                  <a:cs typeface="Montserrat"/>
                  <a:sym typeface="Montserrat"/>
                </a:rPr>
                <a:t>Trade &amp; Regulatory Risks</a:t>
              </a:r>
              <a:endParaRPr>
                <a:solidFill>
                  <a:schemeClr val="lt1"/>
                </a:solidFill>
                <a:latin typeface="Montserrat"/>
                <a:ea typeface="Montserrat"/>
                <a:cs typeface="Montserrat"/>
                <a:sym typeface="Montserrat"/>
              </a:endParaRPr>
            </a:p>
          </p:txBody>
        </p:sp>
        <p:grpSp>
          <p:nvGrpSpPr>
            <p:cNvPr id="211" name="Google Shape;211;p11"/>
            <p:cNvGrpSpPr/>
            <p:nvPr/>
          </p:nvGrpSpPr>
          <p:grpSpPr>
            <a:xfrm>
              <a:off x="8940420" y="3331060"/>
              <a:ext cx="639482" cy="640080"/>
              <a:chOff x="325438" y="-827088"/>
              <a:chExt cx="8478838" cy="8486776"/>
            </a:xfrm>
          </p:grpSpPr>
          <p:sp>
            <p:nvSpPr>
              <p:cNvPr id="212" name="Google Shape;212;p11"/>
              <p:cNvSpPr/>
              <p:nvPr/>
            </p:nvSpPr>
            <p:spPr>
              <a:xfrm>
                <a:off x="4379913" y="2011362"/>
                <a:ext cx="368300" cy="3184525"/>
              </a:xfrm>
              <a:custGeom>
                <a:avLst/>
                <a:gdLst/>
                <a:ahLst/>
                <a:cxnLst/>
                <a:rect l="l" t="t" r="r" b="b"/>
                <a:pathLst>
                  <a:path w="98" h="847" extrusionOk="0">
                    <a:moveTo>
                      <a:pt x="49" y="848"/>
                    </a:moveTo>
                    <a:cubicBezTo>
                      <a:pt x="22" y="848"/>
                      <a:pt x="0" y="826"/>
                      <a:pt x="0" y="799"/>
                    </a:cubicBezTo>
                    <a:cubicBezTo>
                      <a:pt x="0" y="49"/>
                      <a:pt x="0" y="49"/>
                      <a:pt x="0" y="49"/>
                    </a:cubicBezTo>
                    <a:cubicBezTo>
                      <a:pt x="0" y="22"/>
                      <a:pt x="22" y="0"/>
                      <a:pt x="49" y="0"/>
                    </a:cubicBezTo>
                    <a:cubicBezTo>
                      <a:pt x="76" y="0"/>
                      <a:pt x="98" y="22"/>
                      <a:pt x="98" y="49"/>
                    </a:cubicBezTo>
                    <a:cubicBezTo>
                      <a:pt x="98" y="799"/>
                      <a:pt x="98" y="799"/>
                      <a:pt x="98" y="799"/>
                    </a:cubicBezTo>
                    <a:cubicBezTo>
                      <a:pt x="98" y="826"/>
                      <a:pt x="76" y="848"/>
                      <a:pt x="49" y="848"/>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Lora"/>
                  <a:ea typeface="Lora"/>
                  <a:cs typeface="Lora"/>
                  <a:sym typeface="Lora"/>
                </a:endParaRPr>
              </a:p>
            </p:txBody>
          </p:sp>
          <p:sp>
            <p:nvSpPr>
              <p:cNvPr id="213" name="Google Shape;213;p11"/>
              <p:cNvSpPr/>
              <p:nvPr/>
            </p:nvSpPr>
            <p:spPr>
              <a:xfrm>
                <a:off x="325438" y="-827088"/>
                <a:ext cx="8478838" cy="8486776"/>
              </a:xfrm>
              <a:custGeom>
                <a:avLst/>
                <a:gdLst/>
                <a:ahLst/>
                <a:cxnLst/>
                <a:rect l="l" t="t" r="r" b="b"/>
                <a:pathLst>
                  <a:path w="2258" h="2260" extrusionOk="0">
                    <a:moveTo>
                      <a:pt x="2209" y="2260"/>
                    </a:moveTo>
                    <a:cubicBezTo>
                      <a:pt x="2209" y="2260"/>
                      <a:pt x="2208" y="2260"/>
                      <a:pt x="2207" y="2260"/>
                    </a:cubicBezTo>
                    <a:cubicBezTo>
                      <a:pt x="51" y="2260"/>
                      <a:pt x="51" y="2260"/>
                      <a:pt x="51" y="2260"/>
                    </a:cubicBezTo>
                    <a:cubicBezTo>
                      <a:pt x="34" y="2260"/>
                      <a:pt x="18" y="2251"/>
                      <a:pt x="9" y="2237"/>
                    </a:cubicBezTo>
                    <a:cubicBezTo>
                      <a:pt x="1" y="2222"/>
                      <a:pt x="0" y="2204"/>
                      <a:pt x="7" y="2189"/>
                    </a:cubicBezTo>
                    <a:cubicBezTo>
                      <a:pt x="1085" y="33"/>
                      <a:pt x="1085" y="33"/>
                      <a:pt x="1085" y="33"/>
                    </a:cubicBezTo>
                    <a:cubicBezTo>
                      <a:pt x="1102" y="0"/>
                      <a:pt x="1156" y="0"/>
                      <a:pt x="1173" y="33"/>
                    </a:cubicBezTo>
                    <a:cubicBezTo>
                      <a:pt x="2246" y="2178"/>
                      <a:pt x="2246" y="2178"/>
                      <a:pt x="2246" y="2178"/>
                    </a:cubicBezTo>
                    <a:cubicBezTo>
                      <a:pt x="2253" y="2187"/>
                      <a:pt x="2258" y="2198"/>
                      <a:pt x="2258" y="2211"/>
                    </a:cubicBezTo>
                    <a:cubicBezTo>
                      <a:pt x="2258" y="2238"/>
                      <a:pt x="2236" y="2260"/>
                      <a:pt x="2209" y="2260"/>
                    </a:cubicBezTo>
                    <a:close/>
                    <a:moveTo>
                      <a:pt x="130" y="2162"/>
                    </a:moveTo>
                    <a:cubicBezTo>
                      <a:pt x="2128" y="2162"/>
                      <a:pt x="2128" y="2162"/>
                      <a:pt x="2128" y="2162"/>
                    </a:cubicBezTo>
                    <a:cubicBezTo>
                      <a:pt x="1129" y="164"/>
                      <a:pt x="1129" y="164"/>
                      <a:pt x="1129" y="164"/>
                    </a:cubicBezTo>
                    <a:lnTo>
                      <a:pt x="130" y="2162"/>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Lora"/>
                  <a:ea typeface="Lora"/>
                  <a:cs typeface="Lora"/>
                  <a:sym typeface="Lora"/>
                </a:endParaRPr>
              </a:p>
            </p:txBody>
          </p:sp>
          <p:sp>
            <p:nvSpPr>
              <p:cNvPr id="214" name="Google Shape;214;p11"/>
              <p:cNvSpPr/>
              <p:nvPr/>
            </p:nvSpPr>
            <p:spPr>
              <a:xfrm>
                <a:off x="4195763" y="5819775"/>
                <a:ext cx="736600" cy="7366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Lora"/>
                  <a:ea typeface="Lora"/>
                  <a:cs typeface="Lora"/>
                  <a:sym typeface="Lora"/>
                </a:endParaRPr>
              </a:p>
            </p:txBody>
          </p:sp>
        </p:grpSp>
      </p:grpSp>
      <p:sp>
        <p:nvSpPr>
          <p:cNvPr id="215" name="Google Shape;215;p11"/>
          <p:cNvSpPr txBox="1"/>
          <p:nvPr/>
        </p:nvSpPr>
        <p:spPr>
          <a:xfrm>
            <a:off x="4576237" y="257898"/>
            <a:ext cx="69645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262626"/>
                </a:solidFill>
                <a:latin typeface="Montserrat"/>
                <a:ea typeface="Montserrat"/>
                <a:cs typeface="Montserrat"/>
                <a:sym typeface="Montserrat"/>
              </a:rPr>
              <a:t>SWOT Analysis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2"/>
          <p:cNvSpPr/>
          <p:nvPr/>
        </p:nvSpPr>
        <p:spPr>
          <a:xfrm flipH="1">
            <a:off x="8250849" y="0"/>
            <a:ext cx="3941151" cy="6826126"/>
          </a:xfrm>
          <a:custGeom>
            <a:avLst/>
            <a:gdLst/>
            <a:ahLst/>
            <a:cxnLst/>
            <a:rect l="l" t="t" r="r" b="b"/>
            <a:pathLst>
              <a:path w="3941151" h="6826126" extrusionOk="0">
                <a:moveTo>
                  <a:pt x="3941151" y="0"/>
                </a:moveTo>
                <a:lnTo>
                  <a:pt x="3245162" y="1206660"/>
                </a:lnTo>
                <a:lnTo>
                  <a:pt x="2097721" y="3192911"/>
                </a:lnTo>
                <a:lnTo>
                  <a:pt x="678572" y="5651515"/>
                </a:lnTo>
                <a:lnTo>
                  <a:pt x="0" y="6826127"/>
                </a:lnTo>
                <a:lnTo>
                  <a:pt x="0" y="0"/>
                </a:lnTo>
                <a:lnTo>
                  <a:pt x="3941151"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1" name="Google Shape;221;p12"/>
          <p:cNvSpPr/>
          <p:nvPr/>
        </p:nvSpPr>
        <p:spPr>
          <a:xfrm flipH="1">
            <a:off x="7542320" y="3736325"/>
            <a:ext cx="3647846" cy="3121675"/>
          </a:xfrm>
          <a:custGeom>
            <a:avLst/>
            <a:gdLst/>
            <a:ahLst/>
            <a:cxnLst/>
            <a:rect l="l" t="t" r="r" b="b"/>
            <a:pathLst>
              <a:path w="3647846" h="3102341" extrusionOk="0">
                <a:moveTo>
                  <a:pt x="3647846" y="3102342"/>
                </a:moveTo>
                <a:lnTo>
                  <a:pt x="0" y="3102342"/>
                </a:lnTo>
                <a:lnTo>
                  <a:pt x="1791179" y="0"/>
                </a:lnTo>
                <a:lnTo>
                  <a:pt x="3647846" y="3102342"/>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22" name="Google Shape;222;p12"/>
          <p:cNvGrpSpPr/>
          <p:nvPr/>
        </p:nvGrpSpPr>
        <p:grpSpPr>
          <a:xfrm>
            <a:off x="1093570" y="639816"/>
            <a:ext cx="4700100" cy="2058096"/>
            <a:chOff x="6216127" y="1370259"/>
            <a:chExt cx="4700100" cy="2058096"/>
          </a:xfrm>
        </p:grpSpPr>
        <p:sp>
          <p:nvSpPr>
            <p:cNvPr id="223" name="Google Shape;223;p12"/>
            <p:cNvSpPr txBox="1"/>
            <p:nvPr/>
          </p:nvSpPr>
          <p:spPr>
            <a:xfrm>
              <a:off x="6216127" y="1370259"/>
              <a:ext cx="47001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262626"/>
                  </a:solidFill>
                  <a:latin typeface="Montserrat"/>
                  <a:ea typeface="Montserrat"/>
                  <a:cs typeface="Montserrat"/>
                  <a:sym typeface="Montserrat"/>
                </a:rPr>
                <a:t>Target Audience</a:t>
              </a:r>
              <a:endParaRPr/>
            </a:p>
          </p:txBody>
        </p:sp>
        <p:sp>
          <p:nvSpPr>
            <p:cNvPr id="224" name="Google Shape;224;p12"/>
            <p:cNvSpPr txBox="1"/>
            <p:nvPr/>
          </p:nvSpPr>
          <p:spPr>
            <a:xfrm>
              <a:off x="6216127" y="2150955"/>
              <a:ext cx="3830700" cy="12774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a:solidFill>
                    <a:srgbClr val="262626"/>
                  </a:solidFill>
                  <a:latin typeface="Montserrat"/>
                  <a:ea typeface="Montserrat"/>
                  <a:cs typeface="Montserrat"/>
                  <a:sym typeface="Montserrat"/>
                </a:rPr>
                <a:t>ThingzEye focuses on securing networks for both individual users and enterprises, ensuring protection against evolving cyber threats.</a:t>
              </a:r>
              <a:endParaRPr sz="1400" b="1">
                <a:solidFill>
                  <a:srgbClr val="262626"/>
                </a:solidFill>
                <a:latin typeface="Montserrat"/>
                <a:ea typeface="Montserrat"/>
                <a:cs typeface="Montserrat"/>
                <a:sym typeface="Montserrat"/>
              </a:endParaRPr>
            </a:p>
          </p:txBody>
        </p:sp>
      </p:grpSp>
      <p:pic>
        <p:nvPicPr>
          <p:cNvPr id="225" name="Google Shape;225;p12" descr="A dart board with darts in the center&#10;&#10;Description automatically generated"/>
          <p:cNvPicPr preferRelativeResize="0"/>
          <p:nvPr/>
        </p:nvPicPr>
        <p:blipFill rotWithShape="1">
          <a:blip r:embed="rId3">
            <a:alphaModFix/>
          </a:blip>
          <a:srcRect/>
          <a:stretch/>
        </p:blipFill>
        <p:spPr>
          <a:xfrm>
            <a:off x="6825428" y="-2"/>
            <a:ext cx="5366570" cy="6858001"/>
          </a:xfrm>
          <a:custGeom>
            <a:avLst/>
            <a:gdLst/>
            <a:ahLst/>
            <a:cxnLst/>
            <a:rect l="l" t="t" r="r" b="b"/>
            <a:pathLst>
              <a:path w="5366570" h="6858000" extrusionOk="0">
                <a:moveTo>
                  <a:pt x="0" y="2381271"/>
                </a:moveTo>
                <a:lnTo>
                  <a:pt x="1" y="2381271"/>
                </a:lnTo>
                <a:lnTo>
                  <a:pt x="1" y="2381272"/>
                </a:lnTo>
                <a:lnTo>
                  <a:pt x="2799981" y="2381272"/>
                </a:lnTo>
                <a:lnTo>
                  <a:pt x="2799980" y="2381271"/>
                </a:lnTo>
                <a:lnTo>
                  <a:pt x="5366570" y="2381271"/>
                </a:lnTo>
                <a:lnTo>
                  <a:pt x="5366570" y="3807088"/>
                </a:lnTo>
                <a:lnTo>
                  <a:pt x="5366570" y="6858000"/>
                </a:lnTo>
                <a:lnTo>
                  <a:pt x="2545689" y="6858000"/>
                </a:lnTo>
                <a:close/>
                <a:moveTo>
                  <a:pt x="1425420" y="0"/>
                </a:moveTo>
                <a:lnTo>
                  <a:pt x="2799980" y="2381271"/>
                </a:lnTo>
                <a:lnTo>
                  <a:pt x="1" y="2381271"/>
                </a:lnTo>
                <a:close/>
              </a:path>
            </a:pathLst>
          </a:custGeom>
          <a:noFill/>
          <a:ln>
            <a:noFill/>
          </a:ln>
        </p:spPr>
      </p:pic>
      <p:sp>
        <p:nvSpPr>
          <p:cNvPr id="226" name="Google Shape;226;p12"/>
          <p:cNvSpPr txBox="1"/>
          <p:nvPr/>
        </p:nvSpPr>
        <p:spPr>
          <a:xfrm>
            <a:off x="1093578" y="2942700"/>
            <a:ext cx="6012000" cy="29169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500" b="1">
                <a:solidFill>
                  <a:srgbClr val="262626"/>
                </a:solidFill>
                <a:latin typeface="Montserrat"/>
                <a:ea typeface="Montserrat"/>
                <a:cs typeface="Montserrat"/>
                <a:sym typeface="Montserrat"/>
              </a:rPr>
              <a:t>Primary Segments</a:t>
            </a:r>
            <a:endParaRPr sz="1500" b="1">
              <a:solidFill>
                <a:srgbClr val="262626"/>
              </a:solidFill>
              <a:latin typeface="Montserrat"/>
              <a:ea typeface="Montserrat"/>
              <a:cs typeface="Montserrat"/>
              <a:sym typeface="Montserrat"/>
            </a:endParaRPr>
          </a:p>
          <a:p>
            <a:pPr marL="0" marR="0" lvl="0" indent="0" algn="l" rtl="0">
              <a:lnSpc>
                <a:spcPct val="150000"/>
              </a:lnSpc>
              <a:spcBef>
                <a:spcPts val="0"/>
              </a:spcBef>
              <a:spcAft>
                <a:spcPts val="0"/>
              </a:spcAft>
              <a:buNone/>
            </a:pPr>
            <a:r>
              <a:rPr lang="en-US">
                <a:solidFill>
                  <a:srgbClr val="262626"/>
                </a:solidFill>
                <a:latin typeface="Montserrat"/>
                <a:ea typeface="Montserrat"/>
                <a:cs typeface="Montserrat"/>
                <a:sym typeface="Montserrat"/>
              </a:rPr>
              <a:t>🔹 Smart Home Users – Homeowners, tech-savvy individuals, and families concerned about IoT security.</a:t>
            </a:r>
            <a:endParaRPr>
              <a:solidFill>
                <a:srgbClr val="262626"/>
              </a:solidFill>
              <a:latin typeface="Montserrat"/>
              <a:ea typeface="Montserrat"/>
              <a:cs typeface="Montserrat"/>
              <a:sym typeface="Montserrat"/>
            </a:endParaRPr>
          </a:p>
          <a:p>
            <a:pPr marL="0" marR="0" lvl="0" indent="0" algn="l" rtl="0">
              <a:lnSpc>
                <a:spcPct val="150000"/>
              </a:lnSpc>
              <a:spcBef>
                <a:spcPts val="0"/>
              </a:spcBef>
              <a:spcAft>
                <a:spcPts val="0"/>
              </a:spcAft>
              <a:buNone/>
            </a:pPr>
            <a:r>
              <a:rPr lang="en-US">
                <a:solidFill>
                  <a:srgbClr val="262626"/>
                </a:solidFill>
                <a:latin typeface="Montserrat"/>
                <a:ea typeface="Montserrat"/>
                <a:cs typeface="Montserrat"/>
                <a:sym typeface="Montserrat"/>
              </a:rPr>
              <a:t>🔹 Small &amp; Medium Businesses (SMBs) – Companies requiring cost-effective, easy-to-manage cybersecurity solutions.</a:t>
            </a:r>
            <a:endParaRPr>
              <a:solidFill>
                <a:srgbClr val="262626"/>
              </a:solidFill>
              <a:latin typeface="Montserrat"/>
              <a:ea typeface="Montserrat"/>
              <a:cs typeface="Montserrat"/>
              <a:sym typeface="Montserrat"/>
            </a:endParaRPr>
          </a:p>
          <a:p>
            <a:pPr marL="0" marR="0" lvl="0" indent="0" algn="l" rtl="0">
              <a:lnSpc>
                <a:spcPct val="150000"/>
              </a:lnSpc>
              <a:spcBef>
                <a:spcPts val="0"/>
              </a:spcBef>
              <a:spcAft>
                <a:spcPts val="0"/>
              </a:spcAft>
              <a:buNone/>
            </a:pPr>
            <a:r>
              <a:rPr lang="en-US">
                <a:solidFill>
                  <a:srgbClr val="262626"/>
                </a:solidFill>
                <a:latin typeface="Montserrat"/>
                <a:ea typeface="Montserrat"/>
                <a:cs typeface="Montserrat"/>
                <a:sym typeface="Montserrat"/>
              </a:rPr>
              <a:t>🔹 Large Enterprises – Organizations needing advanced threat intelligence, real-time visibility, and granular control.</a:t>
            </a:r>
            <a:endParaRPr>
              <a:solidFill>
                <a:srgbClr val="262626"/>
              </a:solidFill>
              <a:latin typeface="Montserrat"/>
              <a:ea typeface="Montserrat"/>
              <a:cs typeface="Montserrat"/>
              <a:sym typeface="Montserrat"/>
            </a:endParaRPr>
          </a:p>
          <a:p>
            <a:pPr marL="0" marR="0" lvl="0" indent="0" algn="l" rtl="0">
              <a:lnSpc>
                <a:spcPct val="150000"/>
              </a:lnSpc>
              <a:spcBef>
                <a:spcPts val="0"/>
              </a:spcBef>
              <a:spcAft>
                <a:spcPts val="0"/>
              </a:spcAft>
              <a:buNone/>
            </a:pPr>
            <a:r>
              <a:rPr lang="en-US">
                <a:solidFill>
                  <a:srgbClr val="262626"/>
                </a:solidFill>
                <a:latin typeface="Montserrat"/>
                <a:ea typeface="Montserrat"/>
                <a:cs typeface="Montserrat"/>
                <a:sym typeface="Montserrat"/>
              </a:rPr>
              <a:t>🔹 ISPs &amp; Smart Home Vendors – Businesses that can integrate ThingzEye’s firewalls into their service offerings.</a:t>
            </a:r>
            <a:endParaRPr>
              <a:solidFill>
                <a:srgbClr val="262626"/>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Office Theme">
  <a:themeElements>
    <a:clrScheme name="Custom 1071">
      <a:dk1>
        <a:srgbClr val="000000"/>
      </a:dk1>
      <a:lt1>
        <a:srgbClr val="FFFFFF"/>
      </a:lt1>
      <a:dk2>
        <a:srgbClr val="44546A"/>
      </a:dk2>
      <a:lt2>
        <a:srgbClr val="E7E6E6"/>
      </a:lt2>
      <a:accent1>
        <a:srgbClr val="3A2EA3"/>
      </a:accent1>
      <a:accent2>
        <a:srgbClr val="FCA827"/>
      </a:accent2>
      <a:accent3>
        <a:srgbClr val="E84600"/>
      </a:accent3>
      <a:accent4>
        <a:srgbClr val="1272CC"/>
      </a:accent4>
      <a:accent5>
        <a:srgbClr val="740CBC"/>
      </a:accent5>
      <a:accent6>
        <a:srgbClr val="3A2EA3"/>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884</TotalTime>
  <Words>1998</Words>
  <Application>Microsoft Office PowerPoint</Application>
  <PresentationFormat>Widescreen</PresentationFormat>
  <Paragraphs>155</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Montserrat</vt:lpstr>
      <vt:lpstr>Arial</vt:lpstr>
      <vt:lpstr>Lora</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Hamza Ali</cp:lastModifiedBy>
  <cp:revision>11</cp:revision>
  <dcterms:modified xsi:type="dcterms:W3CDTF">2025-02-19T16:22:32Z</dcterms:modified>
</cp:coreProperties>
</file>